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8.xml" ContentType="application/vnd.openxmlformats-officedocument.presentationml.notesSlide+xml"/>
  <Override PartName="/ppt/comments/comment3.xml" ContentType="application/vnd.openxmlformats-officedocument.presentationml.comment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17"/>
  </p:notesMasterIdLst>
  <p:sldIdLst>
    <p:sldId id="256" r:id="rId2"/>
    <p:sldId id="260" r:id="rId3"/>
    <p:sldId id="331" r:id="rId4"/>
    <p:sldId id="309" r:id="rId5"/>
    <p:sldId id="310" r:id="rId6"/>
    <p:sldId id="311" r:id="rId7"/>
    <p:sldId id="312" r:id="rId8"/>
    <p:sldId id="318" r:id="rId9"/>
    <p:sldId id="315" r:id="rId10"/>
    <p:sldId id="329" r:id="rId11"/>
    <p:sldId id="327" r:id="rId12"/>
    <p:sldId id="328" r:id="rId13"/>
    <p:sldId id="313" r:id="rId14"/>
    <p:sldId id="330" r:id="rId15"/>
    <p:sldId id="332" r:id="rId16"/>
  </p:sldIdLst>
  <p:sldSz cx="9144000" cy="5143500" type="screen16x9"/>
  <p:notesSz cx="6858000" cy="9144000"/>
  <p:embeddedFontLst>
    <p:embeddedFont>
      <p:font typeface="Open Sans" panose="020B0606030504020204" pitchFamily="34" charset="0"/>
      <p:regular r:id="rId18"/>
      <p:bold r:id="rId19"/>
      <p:italic r:id="rId20"/>
      <p:boldItalic r:id="rId21"/>
    </p:embeddedFont>
    <p:embeddedFont>
      <p:font typeface="Source Serif Pro" panose="02040603050405020204" pitchFamily="18" charset="0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mien.huberdeau.auditeur@lecnam.net" initials="da" lastIdx="3" clrIdx="0">
    <p:extLst>
      <p:ext uri="{19B8F6BF-5375-455C-9EA6-DF929625EA0E}">
        <p15:presenceInfo xmlns:p15="http://schemas.microsoft.com/office/powerpoint/2012/main" userId="S::urn:spo:guest#damien.huberdeau.auditeur@lecnam.net::" providerId="AD"/>
      </p:ext>
    </p:extLst>
  </p:cmAuthor>
  <p:cmAuthor id="2" name="alexandre.denis28@orange.fr" initials="al" lastIdx="3" clrIdx="1">
    <p:extLst>
      <p:ext uri="{19B8F6BF-5375-455C-9EA6-DF929625EA0E}">
        <p15:presenceInfo xmlns:p15="http://schemas.microsoft.com/office/powerpoint/2012/main" userId="S::urn:spo:guest#alexandre.denis28@orange.fr::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F2F2"/>
    <a:srgbClr val="76D6FF"/>
    <a:srgbClr val="FF9300"/>
    <a:srgbClr val="FF0000"/>
    <a:srgbClr val="FF2F92"/>
    <a:srgbClr val="D883FF"/>
    <a:srgbClr val="000000"/>
    <a:srgbClr val="B6D7A8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FEB8316-E6EA-497A-98D9-C0A2D7A8D63D}">
  <a:tblStyle styleId="{DFEB8316-E6EA-497A-98D9-C0A2D7A8D63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72833802-FEF1-4C79-8D5D-14CF1EAF98D9}" styleName="Style léger 2 - Accentuation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9012ECD-51FC-41F1-AA8D-1B2483CD663E}" styleName="Style léger 2 - Accentuation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48"/>
  </p:normalViewPr>
  <p:slideViewPr>
    <p:cSldViewPr snapToGrid="0" snapToObjects="1">
      <p:cViewPr>
        <p:scale>
          <a:sx n="175" d="100"/>
          <a:sy n="175" d="100"/>
        </p:scale>
        <p:origin x="-536" y="-8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9-02T08:50:17.650" idx="3">
    <p:pos x="10" y="10"/>
    <p:text>Tout ça un peu centrer et c'est nickel
</p:text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9-02T07:08:58.818" idx="1">
    <p:pos x="10" y="10"/>
    <p:text>je trouve ça cool ;)
</p:text>
    <p:extLst>
      <p:ext uri="{C676402C-5697-4E1C-873F-D02D1690AC5C}">
        <p15:threadingInfo xmlns:p15="http://schemas.microsoft.com/office/powerpoint/2012/main" timeZoneBias="420"/>
      </p:ext>
    </p:extLst>
  </p:cm>
  <p:cm authorId="2" dt="2021-09-02T08:46:28.131" idx="1">
    <p:pos x="106" y="106"/>
    <p:text>Y'a rien qui pointe vers Angular
</p:text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9-02T07:10:25.071" idx="3">
    <p:pos x="10" y="10"/>
    <p:text>ca me va ;)
</p:text>
    <p:extLst>
      <p:ext uri="{C676402C-5697-4E1C-873F-D02D1690AC5C}">
        <p15:threadingInfo xmlns:p15="http://schemas.microsoft.com/office/powerpoint/2012/main" timeZoneBias="420"/>
      </p:ext>
    </p:extLst>
  </p:cm>
  <p:cm authorId="2" dt="2021-09-02T08:47:15.523" idx="2">
    <p:pos x="106" y="106"/>
    <p:text>Ptete slack en plus ? ça fait plus pro que juste discord et zoom ? ^^"
</p:text>
    <p:extLst>
      <p:ext uri="{C676402C-5697-4E1C-873F-D02D1690AC5C}">
        <p15:threadingInfo xmlns:p15="http://schemas.microsoft.com/office/powerpoint/2012/main" timeZoneBias="42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7738d22295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7738d22295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01423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7738d22295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7738d22295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70670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7738d22295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7738d22295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>
              <a:buNone/>
            </a:pPr>
            <a:r>
              <a:rPr lang="fr-FR" b="1"/>
              <a:t>Image(s?) de </a:t>
            </a:r>
            <a:r>
              <a:rPr lang="fr-FR" b="1" err="1"/>
              <a:t>trello</a:t>
            </a:r>
            <a:r>
              <a:rPr lang="fr-FR" b="1"/>
              <a:t> avec avancé du projet:</a:t>
            </a:r>
            <a:endParaRPr lang="en-US"/>
          </a:p>
          <a:p>
            <a:pPr marL="0" indent="0" algn="ctr">
              <a:buNone/>
            </a:pPr>
            <a:endParaRPr lang="fr-FR"/>
          </a:p>
          <a:p>
            <a:pPr marL="0" indent="0" algn="ctr">
              <a:buNone/>
            </a:pPr>
            <a:r>
              <a:rPr lang="fr-FR" b="1"/>
              <a:t>En début de Matinée:</a:t>
            </a:r>
            <a:endParaRPr lang="en-US"/>
          </a:p>
          <a:p>
            <a:pPr marL="0" indent="0" algn="ctr">
              <a:buNone/>
            </a:pPr>
            <a:endParaRPr lang="fr-FR"/>
          </a:p>
          <a:p>
            <a:pPr marL="0" indent="0" algn="ctr">
              <a:buNone/>
            </a:pPr>
            <a:r>
              <a:rPr lang="fr-FR" b="1"/>
              <a:t>- 5-10 min pour expliquer les avancées et les </a:t>
            </a:r>
            <a:r>
              <a:rPr lang="fr-FR" b="1" err="1"/>
              <a:t>problemes</a:t>
            </a:r>
            <a:r>
              <a:rPr lang="fr-FR" b="1"/>
              <a:t> rencontrés (ainsi qu'en début d'après-midi)</a:t>
            </a:r>
            <a:endParaRPr lang="en-US"/>
          </a:p>
          <a:p>
            <a:pPr marL="0" indent="0" algn="ctr">
              <a:buNone/>
            </a:pPr>
            <a:endParaRPr lang="fr-FR"/>
          </a:p>
          <a:p>
            <a:pPr marL="0" indent="0" algn="ctr">
              <a:buNone/>
            </a:pPr>
            <a:r>
              <a:rPr lang="fr-FR" b="1"/>
              <a:t>-Mise en commun des classes </a:t>
            </a:r>
            <a:r>
              <a:rPr lang="fr-FR" b="1" i="1"/>
              <a:t>via</a:t>
            </a:r>
            <a:r>
              <a:rPr lang="fr-FR" b="1"/>
              <a:t> Git </a:t>
            </a:r>
            <a:endParaRPr lang="en-US"/>
          </a:p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450571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7738d22295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7738d22295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36315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7738d22295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7738d22295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72711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7738d22295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7738d22295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68569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7738d22295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7738d22295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7738d22295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7738d22295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50865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7738d22295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7738d22295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55237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7738d22295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7738d22295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88164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7738d22295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7738d22295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89033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7738d22295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7738d22295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72138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7738d22295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7738d22295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32145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7738d22295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7738d22295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71064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338875" y="1604225"/>
            <a:ext cx="8520600" cy="156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311700" y="3149550"/>
            <a:ext cx="8520600" cy="47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>
                <a:solidFill>
                  <a:schemeClr val="accent4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  <p:hf hdr="0" ft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  <p:hf hdr="0" ft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>
            <a:spLocks noGrp="1"/>
          </p:cNvSpPr>
          <p:nvPr>
            <p:ph type="title"/>
          </p:nvPr>
        </p:nvSpPr>
        <p:spPr>
          <a:xfrm>
            <a:off x="2897550" y="1330160"/>
            <a:ext cx="3348900" cy="104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7700" b="1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9" name="Google Shape;29;p7"/>
          <p:cNvSpPr txBox="1">
            <a:spLocks noGrp="1"/>
          </p:cNvSpPr>
          <p:nvPr>
            <p:ph type="subTitle" idx="1"/>
          </p:nvPr>
        </p:nvSpPr>
        <p:spPr>
          <a:xfrm>
            <a:off x="2149350" y="2463035"/>
            <a:ext cx="4845300" cy="132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4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4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4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4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4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4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4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4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hf hdr="0" ft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hf hdr="0" ftr="0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D9EAD3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Source Serif Pro"/>
              <a:buNone/>
              <a:defRPr sz="2800" b="1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Source Serif Pro"/>
              <a:buNone/>
              <a:defRPr sz="2800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Source Serif Pro"/>
              <a:buNone/>
              <a:defRPr sz="2800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Source Serif Pro"/>
              <a:buNone/>
              <a:defRPr sz="2800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Source Serif Pro"/>
              <a:buNone/>
              <a:defRPr sz="2800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Source Serif Pro"/>
              <a:buNone/>
              <a:defRPr sz="2800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Source Serif Pro"/>
              <a:buNone/>
              <a:defRPr sz="2800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Source Serif Pro"/>
              <a:buNone/>
              <a:defRPr sz="2800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Source Serif Pro"/>
              <a:buNone/>
              <a:defRPr sz="2800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3" r:id="rId3"/>
    <p:sldLayoutId id="2147483659" r:id="rId4"/>
  </p:sldLayoutIdLst>
  <p:hf hdr="0" ftr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2880">
          <p15:clr>
            <a:srgbClr val="EA4335"/>
          </p15:clr>
        </p15:guide>
        <p15:guide id="2">
          <p15:clr>
            <a:srgbClr val="EA4335"/>
          </p15:clr>
        </p15:guide>
        <p15:guide id="3" pos="5760">
          <p15:clr>
            <a:srgbClr val="EA4335"/>
          </p15:clr>
        </p15:guide>
        <p15:guide id="4" pos="5311">
          <p15:clr>
            <a:srgbClr val="EA4335"/>
          </p15:clr>
        </p15:guide>
        <p15:guide id="5" pos="449">
          <p15:clr>
            <a:srgbClr val="EA4335"/>
          </p15:clr>
        </p15:guide>
        <p15:guide id="6" orient="horz" pos="1620">
          <p15:clr>
            <a:srgbClr val="EA4335"/>
          </p15:clr>
        </p15:guide>
        <p15:guide id="7" orient="horz" pos="340">
          <p15:clr>
            <a:srgbClr val="EA4335"/>
          </p15:clr>
        </p15:guide>
        <p15:guide id="8" orient="horz" pos="2903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0.svg"/><Relationship Id="rId4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5.jp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5.jp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microsoft.com/office/2007/relationships/hdphoto" Target="../media/hdphoto1.wdp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3" Type="http://schemas.openxmlformats.org/officeDocument/2006/relationships/image" Target="../media/image5.jp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jpg"/><Relationship Id="rId5" Type="http://schemas.openxmlformats.org/officeDocument/2006/relationships/image" Target="../media/image7.jpe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comments" Target="../comments/commen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18" Type="http://schemas.openxmlformats.org/officeDocument/2006/relationships/image" Target="../media/image26.png"/><Relationship Id="rId26" Type="http://schemas.openxmlformats.org/officeDocument/2006/relationships/image" Target="../media/image34.png"/><Relationship Id="rId3" Type="http://schemas.openxmlformats.org/officeDocument/2006/relationships/image" Target="../media/image5.jpg"/><Relationship Id="rId21" Type="http://schemas.openxmlformats.org/officeDocument/2006/relationships/image" Target="../media/image29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17" Type="http://schemas.openxmlformats.org/officeDocument/2006/relationships/image" Target="../media/image25.png"/><Relationship Id="rId25" Type="http://schemas.openxmlformats.org/officeDocument/2006/relationships/image" Target="../media/image33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24.png"/><Relationship Id="rId20" Type="http://schemas.openxmlformats.org/officeDocument/2006/relationships/image" Target="../media/image28.png"/><Relationship Id="rId29" Type="http://schemas.openxmlformats.org/officeDocument/2006/relationships/image" Target="../media/image3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24" Type="http://schemas.openxmlformats.org/officeDocument/2006/relationships/image" Target="../media/image32.png"/><Relationship Id="rId5" Type="http://schemas.openxmlformats.org/officeDocument/2006/relationships/image" Target="../media/image13.png"/><Relationship Id="rId15" Type="http://schemas.openxmlformats.org/officeDocument/2006/relationships/image" Target="../media/image23.png"/><Relationship Id="rId23" Type="http://schemas.openxmlformats.org/officeDocument/2006/relationships/image" Target="../media/image31.png"/><Relationship Id="rId28" Type="http://schemas.openxmlformats.org/officeDocument/2006/relationships/image" Target="../media/image36.png"/><Relationship Id="rId10" Type="http://schemas.openxmlformats.org/officeDocument/2006/relationships/image" Target="../media/image18.png"/><Relationship Id="rId19" Type="http://schemas.openxmlformats.org/officeDocument/2006/relationships/image" Target="../media/image27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Relationship Id="rId22" Type="http://schemas.openxmlformats.org/officeDocument/2006/relationships/image" Target="../media/image30.png"/><Relationship Id="rId27" Type="http://schemas.openxmlformats.org/officeDocument/2006/relationships/image" Target="../media/image3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30.png"/><Relationship Id="rId3" Type="http://schemas.openxmlformats.org/officeDocument/2006/relationships/image" Target="../media/image5.jpg"/><Relationship Id="rId7" Type="http://schemas.openxmlformats.org/officeDocument/2006/relationships/image" Target="../media/image15.png"/><Relationship Id="rId12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3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5.jp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comments" Target="../comments/commen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5.jp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.png"/><Relationship Id="rId5" Type="http://schemas.openxmlformats.org/officeDocument/2006/relationships/image" Target="../media/image26.png"/><Relationship Id="rId10" Type="http://schemas.openxmlformats.org/officeDocument/2006/relationships/comments" Target="../comments/comment3.xml"/><Relationship Id="rId4" Type="http://schemas.openxmlformats.org/officeDocument/2006/relationships/image" Target="../media/image24.png"/><Relationship Id="rId9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FB91DEF2-DA50-C346-AF9E-958209FF68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1700" y="1561978"/>
            <a:ext cx="8520600" cy="1564500"/>
          </a:xfrm>
        </p:spPr>
        <p:txBody>
          <a:bodyPr/>
          <a:lstStyle/>
          <a:p>
            <a:r>
              <a:rPr lang="fr-FR" sz="3600" dirty="0"/>
              <a:t>Soutenance Projet final </a:t>
            </a:r>
          </a:p>
        </p:txBody>
      </p:sp>
      <p:sp>
        <p:nvSpPr>
          <p:cNvPr id="5" name="Sous-titre 4">
            <a:extLst>
              <a:ext uri="{FF2B5EF4-FFF2-40B4-BE49-F238E27FC236}">
                <a16:creationId xmlns:a16="http://schemas.microsoft.com/office/drawing/2014/main" id="{24A4FF9D-A433-C541-AB9F-092F75D74A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027" y="4607001"/>
            <a:ext cx="6063721" cy="472500"/>
          </a:xfrm>
        </p:spPr>
        <p:txBody>
          <a:bodyPr/>
          <a:lstStyle/>
          <a:p>
            <a:pPr algn="l"/>
            <a:r>
              <a:rPr lang="fr-FR" sz="1200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Raphael </a:t>
            </a:r>
            <a:r>
              <a:rPr lang="fr-FR" sz="1200" b="1" i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Garnaud</a:t>
            </a:r>
            <a:r>
              <a:rPr lang="fr-FR" sz="1200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Benjamin René,  Alexandre Denis, Damien </a:t>
            </a:r>
            <a:r>
              <a:rPr lang="fr-FR" sz="1200" b="1" i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Huberdeau</a:t>
            </a:r>
            <a:r>
              <a:rPr lang="fr-FR" sz="1200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fr-FR" sz="1200" b="1" i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Benbella</a:t>
            </a:r>
            <a:r>
              <a:rPr lang="fr-FR" sz="1200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Samir</a:t>
            </a:r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B8FCF65B-81A4-0540-8DC5-94A18CE862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3729" y="484671"/>
            <a:ext cx="1277621" cy="91855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830478C1-C21D-1745-B8A7-A016B9D678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1394" y="493229"/>
            <a:ext cx="2205541" cy="79517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itre 2">
            <a:extLst>
              <a:ext uri="{FF2B5EF4-FFF2-40B4-BE49-F238E27FC236}">
                <a16:creationId xmlns:a16="http://schemas.microsoft.com/office/drawing/2014/main" id="{B552B4EA-9ED4-284D-8ABA-A76004FA851A}"/>
              </a:ext>
            </a:extLst>
          </p:cNvPr>
          <p:cNvSpPr txBox="1">
            <a:spLocks/>
          </p:cNvSpPr>
          <p:nvPr/>
        </p:nvSpPr>
        <p:spPr>
          <a:xfrm>
            <a:off x="311700" y="2495359"/>
            <a:ext cx="8520600" cy="15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Source Serif Pro"/>
              <a:buNone/>
              <a:defRPr sz="7200" b="1" i="0" u="none" strike="noStrike" cap="none">
                <a:solidFill>
                  <a:schemeClr val="lt1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Source Serif Pro"/>
              <a:buNone/>
              <a:defRPr sz="5200" b="0" i="0" u="none" strike="noStrike" cap="none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Source Serif Pro"/>
              <a:buNone/>
              <a:defRPr sz="5200" b="0" i="0" u="none" strike="noStrike" cap="none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Source Serif Pro"/>
              <a:buNone/>
              <a:defRPr sz="5200" b="0" i="0" u="none" strike="noStrike" cap="none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Source Serif Pro"/>
              <a:buNone/>
              <a:defRPr sz="5200" b="0" i="0" u="none" strike="noStrike" cap="none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Source Serif Pro"/>
              <a:buNone/>
              <a:defRPr sz="5200" b="0" i="0" u="none" strike="noStrike" cap="none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Source Serif Pro"/>
              <a:buNone/>
              <a:defRPr sz="5200" b="0" i="0" u="none" strike="noStrike" cap="none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Source Serif Pro"/>
              <a:buNone/>
              <a:defRPr sz="5200" b="0" i="0" u="none" strike="noStrike" cap="none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Source Serif Pro"/>
              <a:buNone/>
              <a:defRPr sz="5200" b="0" i="0" u="none" strike="noStrike" cap="none">
                <a:solidFill>
                  <a:schemeClr val="lt2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9pPr>
          </a:lstStyle>
          <a:p>
            <a:r>
              <a:rPr lang="fr-FR" sz="2800" dirty="0"/>
              <a:t>Site de conseil </a:t>
            </a:r>
            <a:r>
              <a:rPr lang="fr-FR" sz="2800"/>
              <a:t>de</a:t>
            </a:r>
            <a:r>
              <a:rPr lang="fr-FR" sz="2800" dirty="0"/>
              <a:t> plante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A3721154-D508-9248-9CF1-47B454AFFFB3}"/>
              </a:ext>
            </a:extLst>
          </p:cNvPr>
          <p:cNvSpPr txBox="1"/>
          <p:nvPr/>
        </p:nvSpPr>
        <p:spPr>
          <a:xfrm>
            <a:off x="8364697" y="4468501"/>
            <a:ext cx="3498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EDC12810-A3E8-FC4F-9762-6B764B1E0ACF}"/>
              </a:ext>
            </a:extLst>
          </p:cNvPr>
          <p:cNvSpPr txBox="1"/>
          <p:nvPr/>
        </p:nvSpPr>
        <p:spPr>
          <a:xfrm>
            <a:off x="7788265" y="4704751"/>
            <a:ext cx="11528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03/09/2021</a:t>
            </a:r>
          </a:p>
        </p:txBody>
      </p:sp>
      <p:pic>
        <p:nvPicPr>
          <p:cNvPr id="10" name="Image 9" descr="Une image contenant texte&#10;&#10;Description générée automatiquement">
            <a:extLst>
              <a:ext uri="{FF2B5EF4-FFF2-40B4-BE49-F238E27FC236}">
                <a16:creationId xmlns:a16="http://schemas.microsoft.com/office/drawing/2014/main" id="{41FE9CB3-F074-B74F-8AAD-9A74F415AE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71875" y="257019"/>
            <a:ext cx="2000250" cy="177165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ZoneTexte 8">
            <a:extLst>
              <a:ext uri="{FF2B5EF4-FFF2-40B4-BE49-F238E27FC236}">
                <a16:creationId xmlns:a16="http://schemas.microsoft.com/office/drawing/2014/main" id="{F710355C-F00A-8143-BEED-4D759329AD3D}"/>
              </a:ext>
            </a:extLst>
          </p:cNvPr>
          <p:cNvSpPr txBox="1"/>
          <p:nvPr/>
        </p:nvSpPr>
        <p:spPr>
          <a:xfrm>
            <a:off x="8300689" y="4552698"/>
            <a:ext cx="3498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B4E14E02-B960-9A44-BC2E-E2680AD7884D}"/>
              </a:ext>
            </a:extLst>
          </p:cNvPr>
          <p:cNvSpPr txBox="1"/>
          <p:nvPr/>
        </p:nvSpPr>
        <p:spPr>
          <a:xfrm>
            <a:off x="7788265" y="4704751"/>
            <a:ext cx="11528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03/09/2021</a:t>
            </a:r>
          </a:p>
        </p:txBody>
      </p:sp>
      <p:sp>
        <p:nvSpPr>
          <p:cNvPr id="3" name="Rectangle : coins arrondis 17">
            <a:extLst>
              <a:ext uri="{FF2B5EF4-FFF2-40B4-BE49-F238E27FC236}">
                <a16:creationId xmlns:a16="http://schemas.microsoft.com/office/drawing/2014/main" id="{CF95F386-7432-4AB6-A559-A3216A6B3684}"/>
              </a:ext>
            </a:extLst>
          </p:cNvPr>
          <p:cNvSpPr/>
          <p:nvPr/>
        </p:nvSpPr>
        <p:spPr>
          <a:xfrm>
            <a:off x="2023176" y="156271"/>
            <a:ext cx="4731026" cy="582706"/>
          </a:xfrm>
          <a:prstGeom prst="roundRect">
            <a:avLst/>
          </a:prstGeom>
          <a:solidFill>
            <a:srgbClr val="FF9300">
              <a:alpha val="50980"/>
            </a:srgbClr>
          </a:solidFill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>
                <a:solidFill>
                  <a:schemeClr val="bg1"/>
                </a:solidFill>
              </a:rPr>
              <a:t>Présentation de l’application</a:t>
            </a:r>
          </a:p>
        </p:txBody>
      </p:sp>
      <p:sp>
        <p:nvSpPr>
          <p:cNvPr id="8" name="Rectangle : coins arrondis 11">
            <a:extLst>
              <a:ext uri="{FF2B5EF4-FFF2-40B4-BE49-F238E27FC236}">
                <a16:creationId xmlns:a16="http://schemas.microsoft.com/office/drawing/2014/main" id="{EC3F357B-3A02-49FD-B5C5-ADE477696973}"/>
              </a:ext>
            </a:extLst>
          </p:cNvPr>
          <p:cNvSpPr/>
          <p:nvPr/>
        </p:nvSpPr>
        <p:spPr>
          <a:xfrm>
            <a:off x="76011" y="1306264"/>
            <a:ext cx="2094780" cy="702909"/>
          </a:xfrm>
          <a:prstGeom prst="roundRect">
            <a:avLst/>
          </a:prstGeom>
          <a:solidFill>
            <a:srgbClr val="FFFFFF">
              <a:alpha val="81176"/>
            </a:srgbClr>
          </a:solidFill>
          <a:ln>
            <a:solidFill>
              <a:srgbClr val="FF93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r>
              <a:rPr lang="fr-FR" sz="1600" b="1" u="sng">
                <a:solidFill>
                  <a:schemeClr val="tx1"/>
                </a:solidFill>
                <a:cs typeface="Arial"/>
              </a:rPr>
              <a:t>Ajout d'un compte</a:t>
            </a:r>
            <a:endParaRPr lang="en-US" sz="1600" u="sng">
              <a:solidFill>
                <a:schemeClr val="tx1"/>
              </a:solidFill>
              <a:cs typeface="Arial"/>
            </a:endParaRPr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E626FD21-83D0-4B40-86BE-A3C17B597C34}"/>
              </a:ext>
            </a:extLst>
          </p:cNvPr>
          <p:cNvSpPr/>
          <p:nvPr/>
        </p:nvSpPr>
        <p:spPr>
          <a:xfrm>
            <a:off x="76011" y="2071858"/>
            <a:ext cx="2094781" cy="702909"/>
          </a:xfrm>
          <a:prstGeom prst="roundRect">
            <a:avLst/>
          </a:prstGeom>
          <a:solidFill>
            <a:srgbClr val="FFFFFF">
              <a:alpha val="81176"/>
            </a:srgbClr>
          </a:solidFill>
          <a:ln>
            <a:solidFill>
              <a:srgbClr val="FF93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endParaRPr lang="fr-FR" sz="1600" b="1">
              <a:solidFill>
                <a:schemeClr val="tx1"/>
              </a:solidFill>
              <a:cs typeface="Arial"/>
            </a:endParaRPr>
          </a:p>
          <a:p>
            <a:pPr algn="ctr"/>
            <a:r>
              <a:rPr lang="fr-FR" sz="1600" b="1" u="sng">
                <a:solidFill>
                  <a:schemeClr val="tx1"/>
                </a:solidFill>
                <a:ea typeface="+mn-lt"/>
                <a:cs typeface="+mn-lt"/>
              </a:rPr>
              <a:t>Conseil</a:t>
            </a:r>
            <a:endParaRPr lang="fr-FR" sz="1600" b="1">
              <a:solidFill>
                <a:schemeClr val="tx1"/>
              </a:solidFill>
              <a:cs typeface="Arial"/>
            </a:endParaRPr>
          </a:p>
          <a:p>
            <a:pPr algn="ctr"/>
            <a:endParaRPr lang="fr-FR" sz="1600" b="1">
              <a:solidFill>
                <a:schemeClr val="tx1"/>
              </a:solidFill>
              <a:cs typeface="Arial"/>
            </a:endParaRPr>
          </a:p>
        </p:txBody>
      </p:sp>
      <p:sp>
        <p:nvSpPr>
          <p:cNvPr id="13" name="Rectangle : coins arrondis 11">
            <a:extLst>
              <a:ext uri="{FF2B5EF4-FFF2-40B4-BE49-F238E27FC236}">
                <a16:creationId xmlns:a16="http://schemas.microsoft.com/office/drawing/2014/main" id="{49DD9E71-7BBC-4766-95E1-E050D3BBAB13}"/>
              </a:ext>
            </a:extLst>
          </p:cNvPr>
          <p:cNvSpPr/>
          <p:nvPr/>
        </p:nvSpPr>
        <p:spPr>
          <a:xfrm>
            <a:off x="76010" y="2848236"/>
            <a:ext cx="2094781" cy="702909"/>
          </a:xfrm>
          <a:prstGeom prst="roundRect">
            <a:avLst/>
          </a:prstGeom>
          <a:solidFill>
            <a:srgbClr val="FFFFFF">
              <a:alpha val="81176"/>
            </a:srgbClr>
          </a:solidFill>
          <a:ln>
            <a:solidFill>
              <a:srgbClr val="FF93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fr-FR" sz="1600" b="1" u="sng">
                <a:solidFill>
                  <a:schemeClr val="tx1"/>
                </a:solidFill>
                <a:ea typeface="+mn-lt"/>
                <a:cs typeface="+mn-lt"/>
              </a:rPr>
              <a:t>Gestion</a:t>
            </a:r>
            <a:endParaRPr lang="en-US"/>
          </a:p>
        </p:txBody>
      </p:sp>
      <p:sp>
        <p:nvSpPr>
          <p:cNvPr id="14" name="Rectangle : coins arrondis 11">
            <a:extLst>
              <a:ext uri="{FF2B5EF4-FFF2-40B4-BE49-F238E27FC236}">
                <a16:creationId xmlns:a16="http://schemas.microsoft.com/office/drawing/2014/main" id="{96175E94-1454-46ED-A2DF-4F908CB49ACA}"/>
              </a:ext>
            </a:extLst>
          </p:cNvPr>
          <p:cNvSpPr/>
          <p:nvPr/>
        </p:nvSpPr>
        <p:spPr>
          <a:xfrm>
            <a:off x="76010" y="3613830"/>
            <a:ext cx="2094781" cy="702909"/>
          </a:xfrm>
          <a:prstGeom prst="roundRect">
            <a:avLst/>
          </a:prstGeom>
          <a:solidFill>
            <a:srgbClr val="FFFFFF">
              <a:alpha val="81176"/>
            </a:srgbClr>
          </a:solidFill>
          <a:ln>
            <a:solidFill>
              <a:srgbClr val="FF93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fr-FR" sz="1600" b="1" u="sng">
                <a:solidFill>
                  <a:schemeClr val="tx1"/>
                </a:solidFill>
                <a:cs typeface="Arial"/>
              </a:rPr>
              <a:t>Navigation</a:t>
            </a:r>
          </a:p>
        </p:txBody>
      </p:sp>
      <p:sp>
        <p:nvSpPr>
          <p:cNvPr id="16" name="Rectangle : coins arrondis 11">
            <a:extLst>
              <a:ext uri="{FF2B5EF4-FFF2-40B4-BE49-F238E27FC236}">
                <a16:creationId xmlns:a16="http://schemas.microsoft.com/office/drawing/2014/main" id="{863F3696-7618-496E-ADF0-59309BAEB913}"/>
              </a:ext>
            </a:extLst>
          </p:cNvPr>
          <p:cNvSpPr/>
          <p:nvPr/>
        </p:nvSpPr>
        <p:spPr>
          <a:xfrm>
            <a:off x="3094876" y="1305376"/>
            <a:ext cx="5913745" cy="702909"/>
          </a:xfrm>
          <a:prstGeom prst="roundRect">
            <a:avLst/>
          </a:prstGeom>
          <a:solidFill>
            <a:srgbClr val="FFFFFF">
              <a:alpha val="81176"/>
            </a:srgbClr>
          </a:solidFill>
          <a:ln>
            <a:solidFill>
              <a:srgbClr val="FF93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endParaRPr lang="fr-FR" sz="1600" b="1">
              <a:solidFill>
                <a:schemeClr val="tx1"/>
              </a:solidFill>
              <a:cs typeface="Arial"/>
            </a:endParaRPr>
          </a:p>
          <a:p>
            <a:pPr algn="ctr"/>
            <a:r>
              <a:rPr lang="fr-FR" sz="1600" b="1">
                <a:solidFill>
                  <a:schemeClr val="tx1"/>
                </a:solidFill>
                <a:cs typeface="Arial"/>
              </a:rPr>
              <a:t>- Ajout d'un Utilisateur</a:t>
            </a:r>
          </a:p>
          <a:p>
            <a:pPr algn="ctr"/>
            <a:r>
              <a:rPr lang="fr-FR" sz="1600" b="1">
                <a:solidFill>
                  <a:schemeClr val="tx1"/>
                </a:solidFill>
                <a:cs typeface="Arial"/>
              </a:rPr>
              <a:t>- Ajout d'un Administrateur</a:t>
            </a:r>
          </a:p>
          <a:p>
            <a:pPr algn="ctr"/>
            <a:endParaRPr lang="fr-FR" sz="1600" b="1">
              <a:solidFill>
                <a:schemeClr val="tx1"/>
              </a:solidFill>
              <a:cs typeface="Arial"/>
            </a:endParaRPr>
          </a:p>
        </p:txBody>
      </p:sp>
      <p:sp>
        <p:nvSpPr>
          <p:cNvPr id="19" name="Rectangle : coins arrondis 11">
            <a:extLst>
              <a:ext uri="{FF2B5EF4-FFF2-40B4-BE49-F238E27FC236}">
                <a16:creationId xmlns:a16="http://schemas.microsoft.com/office/drawing/2014/main" id="{E5DF314E-BB27-419C-A780-8D758212BBFE}"/>
              </a:ext>
            </a:extLst>
          </p:cNvPr>
          <p:cNvSpPr/>
          <p:nvPr/>
        </p:nvSpPr>
        <p:spPr>
          <a:xfrm>
            <a:off x="3094876" y="2071858"/>
            <a:ext cx="5913745" cy="702909"/>
          </a:xfrm>
          <a:prstGeom prst="roundRect">
            <a:avLst/>
          </a:prstGeom>
          <a:solidFill>
            <a:srgbClr val="FFFFFF">
              <a:alpha val="81176"/>
            </a:srgbClr>
          </a:solidFill>
          <a:ln>
            <a:solidFill>
              <a:srgbClr val="FF93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fr-FR" sz="1600" b="1">
                <a:solidFill>
                  <a:schemeClr val="tx1"/>
                </a:solidFill>
                <a:cs typeface="Arial"/>
              </a:rPr>
              <a:t>- Création, de guides et de recettes</a:t>
            </a:r>
          </a:p>
          <a:p>
            <a:pPr algn="ctr"/>
            <a:r>
              <a:rPr lang="fr-FR" sz="1600" b="1">
                <a:solidFill>
                  <a:schemeClr val="tx1"/>
                </a:solidFill>
                <a:cs typeface="Arial"/>
              </a:rPr>
              <a:t>- Visualisation de l'affinité entre différentes plantes</a:t>
            </a:r>
          </a:p>
        </p:txBody>
      </p:sp>
      <p:sp>
        <p:nvSpPr>
          <p:cNvPr id="20" name="Rectangle : coins arrondis 11">
            <a:extLst>
              <a:ext uri="{FF2B5EF4-FFF2-40B4-BE49-F238E27FC236}">
                <a16:creationId xmlns:a16="http://schemas.microsoft.com/office/drawing/2014/main" id="{800E8334-F087-45CC-8891-6A27B68739A0}"/>
              </a:ext>
            </a:extLst>
          </p:cNvPr>
          <p:cNvSpPr/>
          <p:nvPr/>
        </p:nvSpPr>
        <p:spPr>
          <a:xfrm>
            <a:off x="3094876" y="2845064"/>
            <a:ext cx="5913745" cy="702909"/>
          </a:xfrm>
          <a:prstGeom prst="roundRect">
            <a:avLst/>
          </a:prstGeom>
          <a:solidFill>
            <a:srgbClr val="FFFFFF">
              <a:alpha val="81176"/>
            </a:srgbClr>
          </a:solidFill>
          <a:ln>
            <a:solidFill>
              <a:srgbClr val="FF93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endParaRPr lang="fr-FR" sz="1600" b="1">
              <a:solidFill>
                <a:schemeClr val="tx1"/>
              </a:solidFill>
              <a:cs typeface="Arial"/>
            </a:endParaRPr>
          </a:p>
          <a:p>
            <a:pPr algn="ctr"/>
            <a:r>
              <a:rPr lang="fr-FR" sz="1600" b="1">
                <a:solidFill>
                  <a:schemeClr val="tx1"/>
                </a:solidFill>
                <a:cs typeface="Arial"/>
              </a:rPr>
              <a:t>- Possibilité de modifier "Mon jardin" </a:t>
            </a:r>
          </a:p>
          <a:p>
            <a:pPr algn="ctr"/>
            <a:r>
              <a:rPr lang="fr-FR" sz="1600" b="1">
                <a:solidFill>
                  <a:schemeClr val="tx1"/>
                </a:solidFill>
                <a:cs typeface="Arial"/>
              </a:rPr>
              <a:t>(contenant les plantes de son propre jardin)</a:t>
            </a:r>
          </a:p>
          <a:p>
            <a:pPr algn="ctr"/>
            <a:endParaRPr lang="fr-FR" sz="1600" b="1">
              <a:solidFill>
                <a:schemeClr val="tx1"/>
              </a:solidFill>
              <a:cs typeface="Arial"/>
            </a:endParaRPr>
          </a:p>
        </p:txBody>
      </p:sp>
      <p:sp>
        <p:nvSpPr>
          <p:cNvPr id="21" name="Rectangle : coins arrondis 11">
            <a:extLst>
              <a:ext uri="{FF2B5EF4-FFF2-40B4-BE49-F238E27FC236}">
                <a16:creationId xmlns:a16="http://schemas.microsoft.com/office/drawing/2014/main" id="{C4AE3553-B9F7-4526-A7DA-0BB58BFE6B43}"/>
              </a:ext>
            </a:extLst>
          </p:cNvPr>
          <p:cNvSpPr/>
          <p:nvPr/>
        </p:nvSpPr>
        <p:spPr>
          <a:xfrm>
            <a:off x="3094876" y="3611546"/>
            <a:ext cx="5913745" cy="702909"/>
          </a:xfrm>
          <a:prstGeom prst="roundRect">
            <a:avLst/>
          </a:prstGeom>
          <a:solidFill>
            <a:srgbClr val="FFFFFF">
              <a:alpha val="81176"/>
            </a:srgbClr>
          </a:solidFill>
          <a:ln>
            <a:solidFill>
              <a:srgbClr val="FF93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endParaRPr lang="fr-FR" sz="1600" b="1">
              <a:solidFill>
                <a:schemeClr val="tx1"/>
              </a:solidFill>
              <a:cs typeface="Arial"/>
            </a:endParaRPr>
          </a:p>
          <a:p>
            <a:pPr algn="ctr"/>
            <a:r>
              <a:rPr lang="fr-FR" sz="1600" b="1">
                <a:solidFill>
                  <a:schemeClr val="tx1"/>
                </a:solidFill>
                <a:cs typeface="Arial"/>
              </a:rPr>
              <a:t>- Recherche par mot-clés</a:t>
            </a:r>
          </a:p>
          <a:p>
            <a:pPr algn="ctr"/>
            <a:r>
              <a:rPr lang="fr-FR" sz="1600" b="1">
                <a:solidFill>
                  <a:schemeClr val="tx1"/>
                </a:solidFill>
                <a:cs typeface="Arial"/>
              </a:rPr>
              <a:t>- Recherche en cascade par items</a:t>
            </a:r>
          </a:p>
          <a:p>
            <a:pPr algn="ctr"/>
            <a:endParaRPr lang="fr-FR" sz="1600" b="1">
              <a:solidFill>
                <a:schemeClr val="tx1"/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476886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>
            <a:extLst>
              <a:ext uri="{FF2B5EF4-FFF2-40B4-BE49-F238E27FC236}">
                <a16:creationId xmlns:a16="http://schemas.microsoft.com/office/drawing/2014/main" id="{9EA0B4EC-6CF9-4B55-9C00-AFFAC99A51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4109"/>
            <a:ext cx="9170894" cy="5101864"/>
          </a:xfrm>
          <a:prstGeom prst="rect">
            <a:avLst/>
          </a:prstGeom>
        </p:spPr>
      </p:pic>
      <p:sp>
        <p:nvSpPr>
          <p:cNvPr id="10" name="ZoneTexte 8">
            <a:extLst>
              <a:ext uri="{FF2B5EF4-FFF2-40B4-BE49-F238E27FC236}">
                <a16:creationId xmlns:a16="http://schemas.microsoft.com/office/drawing/2014/main" id="{ECD47394-4F36-4139-ACDB-46C6F60D19F9}"/>
              </a:ext>
            </a:extLst>
          </p:cNvPr>
          <p:cNvSpPr txBox="1"/>
          <p:nvPr/>
        </p:nvSpPr>
        <p:spPr>
          <a:xfrm>
            <a:off x="8364697" y="4632560"/>
            <a:ext cx="3498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sz="1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</a:p>
        </p:txBody>
      </p:sp>
      <p:sp>
        <p:nvSpPr>
          <p:cNvPr id="12" name="ZoneTexte 9">
            <a:extLst>
              <a:ext uri="{FF2B5EF4-FFF2-40B4-BE49-F238E27FC236}">
                <a16:creationId xmlns:a16="http://schemas.microsoft.com/office/drawing/2014/main" id="{FB0F8190-390F-4744-B589-837A6F731588}"/>
              </a:ext>
            </a:extLst>
          </p:cNvPr>
          <p:cNvSpPr txBox="1"/>
          <p:nvPr/>
        </p:nvSpPr>
        <p:spPr>
          <a:xfrm>
            <a:off x="7788265" y="4859392"/>
            <a:ext cx="11528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sz="12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03/09/2021</a:t>
            </a:r>
          </a:p>
        </p:txBody>
      </p:sp>
      <p:sp>
        <p:nvSpPr>
          <p:cNvPr id="9" name="Rectangle : coins arrondis 17">
            <a:extLst>
              <a:ext uri="{FF2B5EF4-FFF2-40B4-BE49-F238E27FC236}">
                <a16:creationId xmlns:a16="http://schemas.microsoft.com/office/drawing/2014/main" id="{258B3D34-A479-452C-B633-F10E18DFBCD9}"/>
              </a:ext>
            </a:extLst>
          </p:cNvPr>
          <p:cNvSpPr/>
          <p:nvPr/>
        </p:nvSpPr>
        <p:spPr>
          <a:xfrm>
            <a:off x="3179623" y="156271"/>
            <a:ext cx="2021444" cy="582706"/>
          </a:xfrm>
          <a:prstGeom prst="roundRect">
            <a:avLst/>
          </a:prstGeom>
          <a:solidFill>
            <a:srgbClr val="FF9300">
              <a:alpha val="50980"/>
            </a:srgbClr>
          </a:solidFill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fr-FR" sz="2000" b="1">
                <a:solidFill>
                  <a:schemeClr val="bg1"/>
                </a:solidFill>
              </a:rPr>
              <a:t>Diagramme UML</a:t>
            </a:r>
            <a:endParaRPr lang="fr-FR" sz="2000" b="1">
              <a:solidFill>
                <a:schemeClr val="bg1"/>
              </a:solidFill>
              <a:cs typeface="Arial"/>
            </a:endParaRPr>
          </a:p>
        </p:txBody>
      </p:sp>
      <p:sp>
        <p:nvSpPr>
          <p:cNvPr id="15" name="Rectangle : coins arrondis 11">
            <a:extLst>
              <a:ext uri="{FF2B5EF4-FFF2-40B4-BE49-F238E27FC236}">
                <a16:creationId xmlns:a16="http://schemas.microsoft.com/office/drawing/2014/main" id="{6383CF08-9CF7-4432-9D67-0A48CEA2DC34}"/>
              </a:ext>
            </a:extLst>
          </p:cNvPr>
          <p:cNvSpPr/>
          <p:nvPr/>
        </p:nvSpPr>
        <p:spPr>
          <a:xfrm>
            <a:off x="3377264" y="842340"/>
            <a:ext cx="1630858" cy="467586"/>
          </a:xfrm>
          <a:prstGeom prst="roundRect">
            <a:avLst/>
          </a:prstGeom>
          <a:solidFill>
            <a:srgbClr val="FFFFFF">
              <a:alpha val="81176"/>
            </a:srgbClr>
          </a:solidFill>
          <a:ln>
            <a:solidFill>
              <a:srgbClr val="FF93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fr-FR" sz="1600" b="1" dirty="0">
                <a:solidFill>
                  <a:schemeClr val="tx1"/>
                </a:solidFill>
                <a:cs typeface="Arial"/>
              </a:rPr>
              <a:t>Classe</a:t>
            </a:r>
            <a:endParaRPr lang="en-US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462748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ZoneTexte 8">
            <a:extLst>
              <a:ext uri="{FF2B5EF4-FFF2-40B4-BE49-F238E27FC236}">
                <a16:creationId xmlns:a16="http://schemas.microsoft.com/office/drawing/2014/main" id="{F710355C-F00A-8143-BEED-4D759329AD3D}"/>
              </a:ext>
            </a:extLst>
          </p:cNvPr>
          <p:cNvSpPr txBox="1"/>
          <p:nvPr/>
        </p:nvSpPr>
        <p:spPr>
          <a:xfrm>
            <a:off x="8331483" y="4468501"/>
            <a:ext cx="3498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B4E14E02-B960-9A44-BC2E-E2680AD7884D}"/>
              </a:ext>
            </a:extLst>
          </p:cNvPr>
          <p:cNvSpPr txBox="1"/>
          <p:nvPr/>
        </p:nvSpPr>
        <p:spPr>
          <a:xfrm>
            <a:off x="7788265" y="4704751"/>
            <a:ext cx="11528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03/09/2021</a:t>
            </a:r>
          </a:p>
        </p:txBody>
      </p:sp>
      <p:graphicFrame>
        <p:nvGraphicFramePr>
          <p:cNvPr id="11" name="Tableau 10">
            <a:extLst>
              <a:ext uri="{FF2B5EF4-FFF2-40B4-BE49-F238E27FC236}">
                <a16:creationId xmlns:a16="http://schemas.microsoft.com/office/drawing/2014/main" id="{26BB7FF6-9D4D-0A4E-9C1D-25BB1C5791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8222549"/>
              </p:ext>
            </p:extLst>
          </p:nvPr>
        </p:nvGraphicFramePr>
        <p:xfrm>
          <a:off x="338650" y="1105956"/>
          <a:ext cx="1129881" cy="730278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129881">
                  <a:extLst>
                    <a:ext uri="{9D8B030D-6E8A-4147-A177-3AD203B41FA5}">
                      <a16:colId xmlns:a16="http://schemas.microsoft.com/office/drawing/2014/main" val="2559645453"/>
                    </a:ext>
                  </a:extLst>
                </a:gridCol>
              </a:tblGrid>
              <a:tr h="207764">
                <a:tc>
                  <a:txBody>
                    <a:bodyPr/>
                    <a:lstStyle/>
                    <a:p>
                      <a:pPr algn="ctr"/>
                      <a:r>
                        <a:rPr lang="fr-FR" sz="800" i="1" dirty="0">
                          <a:solidFill>
                            <a:schemeClr val="tx1"/>
                          </a:solidFill>
                        </a:rPr>
                        <a:t>Nature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6D6FF">
                        <a:alpha val="52157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1959912"/>
                  </a:ext>
                </a:extLst>
              </a:tr>
              <a:tr h="516918">
                <a:tc>
                  <a:txBody>
                    <a:bodyPr/>
                    <a:lstStyle/>
                    <a:p>
                      <a:r>
                        <a:rPr lang="fr-FR" sz="800" i="1" dirty="0">
                          <a:solidFill>
                            <a:schemeClr val="bg1"/>
                          </a:solidFill>
                        </a:rPr>
                        <a:t>Fleur, Arbre, Arbuste, Replant, Composition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6D6FF">
                        <a:alpha val="52157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4899677"/>
                  </a:ext>
                </a:extLst>
              </a:tr>
            </a:tbl>
          </a:graphicData>
        </a:graphic>
      </p:graphicFrame>
      <p:graphicFrame>
        <p:nvGraphicFramePr>
          <p:cNvPr id="13" name="Tableau 12">
            <a:extLst>
              <a:ext uri="{FF2B5EF4-FFF2-40B4-BE49-F238E27FC236}">
                <a16:creationId xmlns:a16="http://schemas.microsoft.com/office/drawing/2014/main" id="{57D30A8E-A2E8-AD4B-A0AF-AD8319D5D4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3903683"/>
              </p:ext>
            </p:extLst>
          </p:nvPr>
        </p:nvGraphicFramePr>
        <p:xfrm>
          <a:off x="1746226" y="1105956"/>
          <a:ext cx="1129881" cy="730278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129881">
                  <a:extLst>
                    <a:ext uri="{9D8B030D-6E8A-4147-A177-3AD203B41FA5}">
                      <a16:colId xmlns:a16="http://schemas.microsoft.com/office/drawing/2014/main" val="2559645453"/>
                    </a:ext>
                  </a:extLst>
                </a:gridCol>
              </a:tblGrid>
              <a:tr h="207764">
                <a:tc>
                  <a:txBody>
                    <a:bodyPr/>
                    <a:lstStyle/>
                    <a:p>
                      <a:pPr algn="ctr"/>
                      <a:r>
                        <a:rPr lang="fr-FR" sz="800" b="1" i="1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Temps de vie</a:t>
                      </a:r>
                      <a:endParaRPr lang="fr-FR" sz="800" i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6D6FF">
                        <a:alpha val="52157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1959912"/>
                  </a:ext>
                </a:extLst>
              </a:tr>
              <a:tr h="516918">
                <a:tc>
                  <a:txBody>
                    <a:bodyPr/>
                    <a:lstStyle/>
                    <a:p>
                      <a:r>
                        <a:rPr lang="fr-FR" sz="800" b="0" i="1" u="none" strike="noStrike" cap="none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Vivace, Annuelle</a:t>
                      </a:r>
                      <a:endParaRPr lang="fr-FR" sz="800" i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6D6FF">
                        <a:alpha val="52157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4899677"/>
                  </a:ext>
                </a:extLst>
              </a:tr>
            </a:tbl>
          </a:graphicData>
        </a:graphic>
      </p:graphicFrame>
      <p:graphicFrame>
        <p:nvGraphicFramePr>
          <p:cNvPr id="14" name="Tableau 13">
            <a:extLst>
              <a:ext uri="{FF2B5EF4-FFF2-40B4-BE49-F238E27FC236}">
                <a16:creationId xmlns:a16="http://schemas.microsoft.com/office/drawing/2014/main" id="{67D698F4-0BEF-3A4C-A1C3-920BCF4E00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7411728"/>
              </p:ext>
            </p:extLst>
          </p:nvPr>
        </p:nvGraphicFramePr>
        <p:xfrm>
          <a:off x="3153802" y="1105956"/>
          <a:ext cx="1129881" cy="730278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129881">
                  <a:extLst>
                    <a:ext uri="{9D8B030D-6E8A-4147-A177-3AD203B41FA5}">
                      <a16:colId xmlns:a16="http://schemas.microsoft.com/office/drawing/2014/main" val="2559645453"/>
                    </a:ext>
                  </a:extLst>
                </a:gridCol>
              </a:tblGrid>
              <a:tr h="207764">
                <a:tc>
                  <a:txBody>
                    <a:bodyPr/>
                    <a:lstStyle/>
                    <a:p>
                      <a:pPr algn="ctr"/>
                      <a:r>
                        <a:rPr lang="fr-FR" sz="800" b="1" i="1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Type de Feuille</a:t>
                      </a:r>
                      <a:endParaRPr lang="fr-FR" sz="800" i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6D6FF">
                        <a:alpha val="52157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1959912"/>
                  </a:ext>
                </a:extLst>
              </a:tr>
              <a:tr h="516918">
                <a:tc>
                  <a:txBody>
                    <a:bodyPr/>
                    <a:lstStyle/>
                    <a:p>
                      <a:r>
                        <a:rPr lang="fr-FR" sz="800" i="1" dirty="0">
                          <a:solidFill>
                            <a:schemeClr val="bg1"/>
                          </a:solidFill>
                        </a:rPr>
                        <a:t>Feuillu, Résineux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6D6FF">
                        <a:alpha val="52157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4899677"/>
                  </a:ext>
                </a:extLst>
              </a:tr>
            </a:tbl>
          </a:graphicData>
        </a:graphic>
      </p:graphicFrame>
      <p:graphicFrame>
        <p:nvGraphicFramePr>
          <p:cNvPr id="15" name="Tableau 14">
            <a:extLst>
              <a:ext uri="{FF2B5EF4-FFF2-40B4-BE49-F238E27FC236}">
                <a16:creationId xmlns:a16="http://schemas.microsoft.com/office/drawing/2014/main" id="{80700E9F-DFDD-984D-A0BA-8E4ABE4CB8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448970"/>
              </p:ext>
            </p:extLst>
          </p:nvPr>
        </p:nvGraphicFramePr>
        <p:xfrm>
          <a:off x="4561378" y="1105956"/>
          <a:ext cx="1129881" cy="730278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129881">
                  <a:extLst>
                    <a:ext uri="{9D8B030D-6E8A-4147-A177-3AD203B41FA5}">
                      <a16:colId xmlns:a16="http://schemas.microsoft.com/office/drawing/2014/main" val="2559645453"/>
                    </a:ext>
                  </a:extLst>
                </a:gridCol>
              </a:tblGrid>
              <a:tr h="207764">
                <a:tc>
                  <a:txBody>
                    <a:bodyPr/>
                    <a:lstStyle/>
                    <a:p>
                      <a:pPr algn="ctr"/>
                      <a:r>
                        <a:rPr lang="fr-FR" sz="800" b="1" i="1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Statut</a:t>
                      </a:r>
                      <a:endParaRPr lang="fr-FR" sz="800" i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6D6FF">
                        <a:alpha val="52157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1959912"/>
                  </a:ext>
                </a:extLst>
              </a:tr>
              <a:tr h="516918">
                <a:tc>
                  <a:txBody>
                    <a:bodyPr/>
                    <a:lstStyle/>
                    <a:p>
                      <a:r>
                        <a:rPr lang="fr-FR" sz="800" i="1" dirty="0">
                          <a:solidFill>
                            <a:schemeClr val="bg1"/>
                          </a:solidFill>
                        </a:rPr>
                        <a:t>Confirmé, Refusé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6D6FF">
                        <a:alpha val="52157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4899677"/>
                  </a:ext>
                </a:extLst>
              </a:tr>
            </a:tbl>
          </a:graphicData>
        </a:graphic>
      </p:graphicFrame>
      <p:graphicFrame>
        <p:nvGraphicFramePr>
          <p:cNvPr id="16" name="Tableau 15">
            <a:extLst>
              <a:ext uri="{FF2B5EF4-FFF2-40B4-BE49-F238E27FC236}">
                <a16:creationId xmlns:a16="http://schemas.microsoft.com/office/drawing/2014/main" id="{F1AE1AFC-E718-E24E-9D7A-2B20D86071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6004303"/>
              </p:ext>
            </p:extLst>
          </p:nvPr>
        </p:nvGraphicFramePr>
        <p:xfrm>
          <a:off x="5968954" y="1105956"/>
          <a:ext cx="1129881" cy="730278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129881">
                  <a:extLst>
                    <a:ext uri="{9D8B030D-6E8A-4147-A177-3AD203B41FA5}">
                      <a16:colId xmlns:a16="http://schemas.microsoft.com/office/drawing/2014/main" val="2559645453"/>
                    </a:ext>
                  </a:extLst>
                </a:gridCol>
              </a:tblGrid>
              <a:tr h="207764">
                <a:tc>
                  <a:txBody>
                    <a:bodyPr/>
                    <a:lstStyle/>
                    <a:p>
                      <a:pPr algn="ctr"/>
                      <a:r>
                        <a:rPr lang="fr-FR" sz="800" b="1" i="1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Présentation</a:t>
                      </a:r>
                      <a:endParaRPr lang="fr-FR" sz="800" i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6D6FF">
                        <a:alpha val="52157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1959912"/>
                  </a:ext>
                </a:extLst>
              </a:tr>
              <a:tr h="516918">
                <a:tc>
                  <a:txBody>
                    <a:bodyPr/>
                    <a:lstStyle/>
                    <a:p>
                      <a:r>
                        <a:rPr lang="fr-FR" sz="800" i="1" dirty="0">
                          <a:solidFill>
                            <a:schemeClr val="bg1"/>
                          </a:solidFill>
                        </a:rPr>
                        <a:t>Massif, Jardinière, Haie, Pot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6D6FF">
                        <a:alpha val="52157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4899677"/>
                  </a:ext>
                </a:extLst>
              </a:tr>
            </a:tbl>
          </a:graphicData>
        </a:graphic>
      </p:graphicFrame>
      <p:graphicFrame>
        <p:nvGraphicFramePr>
          <p:cNvPr id="17" name="Tableau 16">
            <a:extLst>
              <a:ext uri="{FF2B5EF4-FFF2-40B4-BE49-F238E27FC236}">
                <a16:creationId xmlns:a16="http://schemas.microsoft.com/office/drawing/2014/main" id="{84678BC5-9E03-3047-89F6-9FE54234F3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3130629"/>
              </p:ext>
            </p:extLst>
          </p:nvPr>
        </p:nvGraphicFramePr>
        <p:xfrm>
          <a:off x="7376531" y="1105956"/>
          <a:ext cx="1129881" cy="730278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129881">
                  <a:extLst>
                    <a:ext uri="{9D8B030D-6E8A-4147-A177-3AD203B41FA5}">
                      <a16:colId xmlns:a16="http://schemas.microsoft.com/office/drawing/2014/main" val="2559645453"/>
                    </a:ext>
                  </a:extLst>
                </a:gridCol>
              </a:tblGrid>
              <a:tr h="207764">
                <a:tc>
                  <a:txBody>
                    <a:bodyPr/>
                    <a:lstStyle/>
                    <a:p>
                      <a:pPr algn="ctr"/>
                      <a:r>
                        <a:rPr lang="fr-FR" sz="800" b="1" i="1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Sol</a:t>
                      </a:r>
                      <a:endParaRPr lang="fr-FR" sz="800" i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6D6FF">
                        <a:alpha val="52157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1959912"/>
                  </a:ext>
                </a:extLst>
              </a:tr>
              <a:tr h="516918">
                <a:tc>
                  <a:txBody>
                    <a:bodyPr/>
                    <a:lstStyle/>
                    <a:p>
                      <a:r>
                        <a:rPr lang="fr-FR" sz="800" i="1" dirty="0">
                          <a:solidFill>
                            <a:schemeClr val="bg1"/>
                          </a:solidFill>
                        </a:rPr>
                        <a:t>Argileux, Sableux, Siliceux, Tourbeux, Limoneux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6D6FF">
                        <a:alpha val="52157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4899677"/>
                  </a:ext>
                </a:extLst>
              </a:tr>
            </a:tbl>
          </a:graphicData>
        </a:graphic>
      </p:graphicFrame>
      <p:graphicFrame>
        <p:nvGraphicFramePr>
          <p:cNvPr id="18" name="Tableau 17">
            <a:extLst>
              <a:ext uri="{FF2B5EF4-FFF2-40B4-BE49-F238E27FC236}">
                <a16:creationId xmlns:a16="http://schemas.microsoft.com/office/drawing/2014/main" id="{C9DF166A-E43D-7E45-9FA4-CE92B86194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8801577"/>
              </p:ext>
            </p:extLst>
          </p:nvPr>
        </p:nvGraphicFramePr>
        <p:xfrm>
          <a:off x="338650" y="2422089"/>
          <a:ext cx="1129881" cy="730278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129881">
                  <a:extLst>
                    <a:ext uri="{9D8B030D-6E8A-4147-A177-3AD203B41FA5}">
                      <a16:colId xmlns:a16="http://schemas.microsoft.com/office/drawing/2014/main" val="2559645453"/>
                    </a:ext>
                  </a:extLst>
                </a:gridCol>
              </a:tblGrid>
              <a:tr h="207764">
                <a:tc>
                  <a:txBody>
                    <a:bodyPr/>
                    <a:lstStyle/>
                    <a:p>
                      <a:pPr algn="ctr"/>
                      <a:r>
                        <a:rPr lang="fr-FR" sz="800" i="1" dirty="0">
                          <a:solidFill>
                            <a:schemeClr val="tx1"/>
                          </a:solidFill>
                        </a:rPr>
                        <a:t>Exposition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6D6FF">
                        <a:alpha val="52157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1959912"/>
                  </a:ext>
                </a:extLst>
              </a:tr>
              <a:tr h="516918">
                <a:tc>
                  <a:txBody>
                    <a:bodyPr/>
                    <a:lstStyle/>
                    <a:p>
                      <a:r>
                        <a:rPr lang="fr-FR" sz="800" i="1" dirty="0">
                          <a:solidFill>
                            <a:schemeClr val="bg1"/>
                          </a:solidFill>
                        </a:rPr>
                        <a:t>Soleil, Ombre, Mi_Ombre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6D6FF">
                        <a:alpha val="52157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4899677"/>
                  </a:ext>
                </a:extLst>
              </a:tr>
            </a:tbl>
          </a:graphicData>
        </a:graphic>
      </p:graphicFrame>
      <p:graphicFrame>
        <p:nvGraphicFramePr>
          <p:cNvPr id="19" name="Tableau 18">
            <a:extLst>
              <a:ext uri="{FF2B5EF4-FFF2-40B4-BE49-F238E27FC236}">
                <a16:creationId xmlns:a16="http://schemas.microsoft.com/office/drawing/2014/main" id="{8ABAAB16-3A19-DA40-9FE3-7A00241445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3519959"/>
              </p:ext>
            </p:extLst>
          </p:nvPr>
        </p:nvGraphicFramePr>
        <p:xfrm>
          <a:off x="1746226" y="2422089"/>
          <a:ext cx="1129881" cy="730278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129881">
                  <a:extLst>
                    <a:ext uri="{9D8B030D-6E8A-4147-A177-3AD203B41FA5}">
                      <a16:colId xmlns:a16="http://schemas.microsoft.com/office/drawing/2014/main" val="2559645453"/>
                    </a:ext>
                  </a:extLst>
                </a:gridCol>
              </a:tblGrid>
              <a:tr h="207764">
                <a:tc>
                  <a:txBody>
                    <a:bodyPr/>
                    <a:lstStyle/>
                    <a:p>
                      <a:pPr algn="ctr"/>
                      <a:r>
                        <a:rPr lang="fr-FR" sz="800" b="1" i="1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Engrais</a:t>
                      </a:r>
                      <a:endParaRPr lang="fr-FR" sz="800" i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6D6FF">
                        <a:alpha val="52157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1959912"/>
                  </a:ext>
                </a:extLst>
              </a:tr>
              <a:tr h="516918">
                <a:tc>
                  <a:txBody>
                    <a:bodyPr/>
                    <a:lstStyle/>
                    <a:p>
                      <a:r>
                        <a:rPr lang="fr-FR" sz="800" i="1" dirty="0">
                          <a:solidFill>
                            <a:schemeClr val="bg1"/>
                          </a:solidFill>
                        </a:rPr>
                        <a:t>Rapide , Fond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6D6FF">
                        <a:alpha val="52157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4899677"/>
                  </a:ext>
                </a:extLst>
              </a:tr>
            </a:tbl>
          </a:graphicData>
        </a:graphic>
      </p:graphicFrame>
      <p:graphicFrame>
        <p:nvGraphicFramePr>
          <p:cNvPr id="20" name="Tableau 19">
            <a:extLst>
              <a:ext uri="{FF2B5EF4-FFF2-40B4-BE49-F238E27FC236}">
                <a16:creationId xmlns:a16="http://schemas.microsoft.com/office/drawing/2014/main" id="{C7945842-619D-0C40-8566-84ADA2EED4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2627127"/>
              </p:ext>
            </p:extLst>
          </p:nvPr>
        </p:nvGraphicFramePr>
        <p:xfrm>
          <a:off x="3153801" y="2422089"/>
          <a:ext cx="1129881" cy="730278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129881">
                  <a:extLst>
                    <a:ext uri="{9D8B030D-6E8A-4147-A177-3AD203B41FA5}">
                      <a16:colId xmlns:a16="http://schemas.microsoft.com/office/drawing/2014/main" val="2559645453"/>
                    </a:ext>
                  </a:extLst>
                </a:gridCol>
              </a:tblGrid>
              <a:tr h="207764">
                <a:tc>
                  <a:txBody>
                    <a:bodyPr/>
                    <a:lstStyle/>
                    <a:p>
                      <a:pPr algn="ctr"/>
                      <a:r>
                        <a:rPr lang="fr-FR" sz="800" i="1" dirty="0">
                          <a:solidFill>
                            <a:schemeClr val="tx1"/>
                          </a:solidFill>
                        </a:rPr>
                        <a:t>Couleur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6D6FF">
                        <a:alpha val="52157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1959912"/>
                  </a:ext>
                </a:extLst>
              </a:tr>
              <a:tr h="516918">
                <a:tc>
                  <a:txBody>
                    <a:bodyPr/>
                    <a:lstStyle/>
                    <a:p>
                      <a:r>
                        <a:rPr lang="fr-FR" sz="800" i="1" dirty="0">
                          <a:solidFill>
                            <a:schemeClr val="bg1"/>
                          </a:solidFill>
                        </a:rPr>
                        <a:t>Jaune, Rouge, Violet, Orange, Blanc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6D6FF">
                        <a:alpha val="52157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4899677"/>
                  </a:ext>
                </a:extLst>
              </a:tr>
            </a:tbl>
          </a:graphicData>
        </a:graphic>
      </p:graphicFrame>
      <p:graphicFrame>
        <p:nvGraphicFramePr>
          <p:cNvPr id="21" name="Tableau 20">
            <a:extLst>
              <a:ext uri="{FF2B5EF4-FFF2-40B4-BE49-F238E27FC236}">
                <a16:creationId xmlns:a16="http://schemas.microsoft.com/office/drawing/2014/main" id="{E039402A-1037-214D-AEA6-109090ED87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9740720"/>
              </p:ext>
            </p:extLst>
          </p:nvPr>
        </p:nvGraphicFramePr>
        <p:xfrm>
          <a:off x="1992791" y="3738223"/>
          <a:ext cx="1129881" cy="730278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129881">
                  <a:extLst>
                    <a:ext uri="{9D8B030D-6E8A-4147-A177-3AD203B41FA5}">
                      <a16:colId xmlns:a16="http://schemas.microsoft.com/office/drawing/2014/main" val="2559645453"/>
                    </a:ext>
                  </a:extLst>
                </a:gridCol>
              </a:tblGrid>
              <a:tr h="207764">
                <a:tc>
                  <a:txBody>
                    <a:bodyPr/>
                    <a:lstStyle/>
                    <a:p>
                      <a:pPr algn="ctr"/>
                      <a:r>
                        <a:rPr lang="fr-FR" sz="800" b="1" i="1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Utilité Composition</a:t>
                      </a:r>
                      <a:endParaRPr lang="fr-FR" sz="800" i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6D6FF">
                        <a:alpha val="52157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1959912"/>
                  </a:ext>
                </a:extLst>
              </a:tr>
              <a:tr h="516918">
                <a:tc>
                  <a:txBody>
                    <a:bodyPr/>
                    <a:lstStyle/>
                    <a:p>
                      <a:r>
                        <a:rPr lang="fr-FR" sz="800" i="1" dirty="0">
                          <a:solidFill>
                            <a:schemeClr val="bg1"/>
                          </a:solidFill>
                        </a:rPr>
                        <a:t>Cimetière, Intérieur, Extérieur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6D6FF">
                        <a:alpha val="52157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4899677"/>
                  </a:ext>
                </a:extLst>
              </a:tr>
            </a:tbl>
          </a:graphicData>
        </a:graphic>
      </p:graphicFrame>
      <p:graphicFrame>
        <p:nvGraphicFramePr>
          <p:cNvPr id="22" name="Tableau 21">
            <a:extLst>
              <a:ext uri="{FF2B5EF4-FFF2-40B4-BE49-F238E27FC236}">
                <a16:creationId xmlns:a16="http://schemas.microsoft.com/office/drawing/2014/main" id="{D38F3C36-F9D9-4F4B-AA70-F239B0A03B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3437623"/>
              </p:ext>
            </p:extLst>
          </p:nvPr>
        </p:nvGraphicFramePr>
        <p:xfrm>
          <a:off x="338650" y="3738223"/>
          <a:ext cx="1267868" cy="730278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267868">
                  <a:extLst>
                    <a:ext uri="{9D8B030D-6E8A-4147-A177-3AD203B41FA5}">
                      <a16:colId xmlns:a16="http://schemas.microsoft.com/office/drawing/2014/main" val="255964545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fr-FR" sz="800" b="1" i="1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Utilité Gastronomique</a:t>
                      </a:r>
                      <a:endParaRPr lang="fr-FR" sz="800" i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6D6FF">
                        <a:alpha val="52157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1959912"/>
                  </a:ext>
                </a:extLst>
              </a:tr>
              <a:tr h="516918">
                <a:tc>
                  <a:txBody>
                    <a:bodyPr/>
                    <a:lstStyle/>
                    <a:p>
                      <a:r>
                        <a:rPr lang="fr-FR" sz="800" i="1" dirty="0">
                          <a:solidFill>
                            <a:schemeClr val="bg1"/>
                          </a:solidFill>
                        </a:rPr>
                        <a:t>Fruit, Feuille, Racine, Aromatique, Fleur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6D6FF">
                        <a:alpha val="52157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4899677"/>
                  </a:ext>
                </a:extLst>
              </a:tr>
            </a:tbl>
          </a:graphicData>
        </a:graphic>
      </p:graphicFrame>
      <p:graphicFrame>
        <p:nvGraphicFramePr>
          <p:cNvPr id="23" name="Tableau 22">
            <a:extLst>
              <a:ext uri="{FF2B5EF4-FFF2-40B4-BE49-F238E27FC236}">
                <a16:creationId xmlns:a16="http://schemas.microsoft.com/office/drawing/2014/main" id="{3FF579B5-0612-4347-B451-5E793F709F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9465255"/>
              </p:ext>
            </p:extLst>
          </p:nvPr>
        </p:nvGraphicFramePr>
        <p:xfrm>
          <a:off x="7376531" y="2422089"/>
          <a:ext cx="1129881" cy="730278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129881">
                  <a:extLst>
                    <a:ext uri="{9D8B030D-6E8A-4147-A177-3AD203B41FA5}">
                      <a16:colId xmlns:a16="http://schemas.microsoft.com/office/drawing/2014/main" val="2559645453"/>
                    </a:ext>
                  </a:extLst>
                </a:gridCol>
              </a:tblGrid>
              <a:tr h="207764">
                <a:tc>
                  <a:txBody>
                    <a:bodyPr/>
                    <a:lstStyle/>
                    <a:p>
                      <a:pPr algn="ctr"/>
                      <a:r>
                        <a:rPr lang="fr-FR" sz="800" b="1" i="1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Comportement</a:t>
                      </a:r>
                      <a:endParaRPr lang="fr-FR" sz="800" i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6D6FF">
                        <a:alpha val="52157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1959912"/>
                  </a:ext>
                </a:extLst>
              </a:tr>
              <a:tr h="516918">
                <a:tc>
                  <a:txBody>
                    <a:bodyPr/>
                    <a:lstStyle/>
                    <a:p>
                      <a:r>
                        <a:rPr lang="fr-FR" sz="800" i="1" dirty="0">
                          <a:solidFill>
                            <a:schemeClr val="bg1"/>
                          </a:solidFill>
                        </a:rPr>
                        <a:t>Retombante, Droite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6D6FF">
                        <a:alpha val="52157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4899677"/>
                  </a:ext>
                </a:extLst>
              </a:tr>
            </a:tbl>
          </a:graphicData>
        </a:graphic>
      </p:graphicFrame>
      <p:sp>
        <p:nvSpPr>
          <p:cNvPr id="24" name="Rectangle : coins arrondis 11">
            <a:extLst>
              <a:ext uri="{FF2B5EF4-FFF2-40B4-BE49-F238E27FC236}">
                <a16:creationId xmlns:a16="http://schemas.microsoft.com/office/drawing/2014/main" id="{BFEF00EA-FC08-9942-A44B-9BF3FA788F73}"/>
              </a:ext>
            </a:extLst>
          </p:cNvPr>
          <p:cNvSpPr/>
          <p:nvPr/>
        </p:nvSpPr>
        <p:spPr>
          <a:xfrm>
            <a:off x="3445344" y="370982"/>
            <a:ext cx="1630858" cy="467586"/>
          </a:xfrm>
          <a:prstGeom prst="roundRect">
            <a:avLst/>
          </a:prstGeom>
          <a:solidFill>
            <a:srgbClr val="FFFFFF">
              <a:alpha val="81176"/>
            </a:srgbClr>
          </a:solidFill>
          <a:ln>
            <a:solidFill>
              <a:srgbClr val="FF93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fr-FR" sz="1600" b="1" dirty="0">
                <a:solidFill>
                  <a:schemeClr val="tx1"/>
                </a:solidFill>
                <a:cs typeface="Arial"/>
              </a:rPr>
              <a:t>Enum</a:t>
            </a:r>
            <a:endParaRPr lang="en-US" dirty="0">
              <a:cs typeface="Arial"/>
            </a:endParaRPr>
          </a:p>
        </p:txBody>
      </p:sp>
      <p:graphicFrame>
        <p:nvGraphicFramePr>
          <p:cNvPr id="26" name="Tableau 25">
            <a:extLst>
              <a:ext uri="{FF2B5EF4-FFF2-40B4-BE49-F238E27FC236}">
                <a16:creationId xmlns:a16="http://schemas.microsoft.com/office/drawing/2014/main" id="{BF1BC45A-B8D8-DD4E-B351-E0525D7088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1084939"/>
              </p:ext>
            </p:extLst>
          </p:nvPr>
        </p:nvGraphicFramePr>
        <p:xfrm>
          <a:off x="3511113" y="3738223"/>
          <a:ext cx="1002878" cy="730278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002878">
                  <a:extLst>
                    <a:ext uri="{9D8B030D-6E8A-4147-A177-3AD203B41FA5}">
                      <a16:colId xmlns:a16="http://schemas.microsoft.com/office/drawing/2014/main" val="2559645453"/>
                    </a:ext>
                  </a:extLst>
                </a:gridCol>
              </a:tblGrid>
              <a:tr h="207764">
                <a:tc>
                  <a:txBody>
                    <a:bodyPr/>
                    <a:lstStyle/>
                    <a:p>
                      <a:pPr algn="ctr"/>
                      <a:r>
                        <a:rPr lang="fr-FR" sz="800" b="1" i="1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Utilité Cimetière</a:t>
                      </a:r>
                      <a:endParaRPr lang="fr-FR" sz="800" i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6D6FF">
                        <a:alpha val="52157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1959912"/>
                  </a:ext>
                </a:extLst>
              </a:tr>
              <a:tr h="516918">
                <a:tc>
                  <a:txBody>
                    <a:bodyPr/>
                    <a:lstStyle/>
                    <a:p>
                      <a:r>
                        <a:rPr lang="fr-FR" sz="800" i="1" dirty="0">
                          <a:solidFill>
                            <a:schemeClr val="bg1"/>
                          </a:solidFill>
                        </a:rPr>
                        <a:t>Jardin, Coupe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6D6FF">
                        <a:alpha val="52157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4899677"/>
                  </a:ext>
                </a:extLst>
              </a:tr>
            </a:tbl>
          </a:graphicData>
        </a:graphic>
      </p:graphicFrame>
      <p:graphicFrame>
        <p:nvGraphicFramePr>
          <p:cNvPr id="27" name="Tableau 26">
            <a:extLst>
              <a:ext uri="{FF2B5EF4-FFF2-40B4-BE49-F238E27FC236}">
                <a16:creationId xmlns:a16="http://schemas.microsoft.com/office/drawing/2014/main" id="{5A8FC38F-6C71-C54F-9153-8460F3CDDD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6090921"/>
              </p:ext>
            </p:extLst>
          </p:nvPr>
        </p:nvGraphicFramePr>
        <p:xfrm>
          <a:off x="4571999" y="2422089"/>
          <a:ext cx="1129881" cy="730278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129881">
                  <a:extLst>
                    <a:ext uri="{9D8B030D-6E8A-4147-A177-3AD203B41FA5}">
                      <a16:colId xmlns:a16="http://schemas.microsoft.com/office/drawing/2014/main" val="2559645453"/>
                    </a:ext>
                  </a:extLst>
                </a:gridCol>
              </a:tblGrid>
              <a:tr h="207764">
                <a:tc>
                  <a:txBody>
                    <a:bodyPr/>
                    <a:lstStyle/>
                    <a:p>
                      <a:pPr algn="ctr"/>
                      <a:r>
                        <a:rPr lang="fr-FR" sz="800" dirty="0">
                          <a:solidFill>
                            <a:schemeClr val="tx1"/>
                          </a:solidFill>
                        </a:rPr>
                        <a:t>Utilité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6D6FF">
                        <a:alpha val="52157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1959912"/>
                  </a:ext>
                </a:extLst>
              </a:tr>
              <a:tr h="516918">
                <a:tc>
                  <a:txBody>
                    <a:bodyPr/>
                    <a:lstStyle/>
                    <a:p>
                      <a:r>
                        <a:rPr lang="fr-FR" sz="800" i="1" dirty="0">
                          <a:solidFill>
                            <a:schemeClr val="bg1"/>
                          </a:solidFill>
                        </a:rPr>
                        <a:t>Fruitier</a:t>
                      </a:r>
                      <a:r>
                        <a:rPr lang="fr-FR" sz="800" dirty="0">
                          <a:solidFill>
                            <a:schemeClr val="bg1"/>
                          </a:solidFill>
                        </a:rPr>
                        <a:t>, Décoratif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6D6FF">
                        <a:alpha val="52157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4899677"/>
                  </a:ext>
                </a:extLst>
              </a:tr>
            </a:tbl>
          </a:graphicData>
        </a:graphic>
      </p:graphicFrame>
      <p:graphicFrame>
        <p:nvGraphicFramePr>
          <p:cNvPr id="28" name="Tableau 27">
            <a:extLst>
              <a:ext uri="{FF2B5EF4-FFF2-40B4-BE49-F238E27FC236}">
                <a16:creationId xmlns:a16="http://schemas.microsoft.com/office/drawing/2014/main" id="{58DA4D91-516F-0E4D-B28A-2895F76B3C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647145"/>
              </p:ext>
            </p:extLst>
          </p:nvPr>
        </p:nvGraphicFramePr>
        <p:xfrm>
          <a:off x="5958333" y="2422089"/>
          <a:ext cx="1129881" cy="730278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129881">
                  <a:extLst>
                    <a:ext uri="{9D8B030D-6E8A-4147-A177-3AD203B41FA5}">
                      <a16:colId xmlns:a16="http://schemas.microsoft.com/office/drawing/2014/main" val="2559645453"/>
                    </a:ext>
                  </a:extLst>
                </a:gridCol>
              </a:tblGrid>
              <a:tr h="207764">
                <a:tc>
                  <a:txBody>
                    <a:bodyPr/>
                    <a:lstStyle/>
                    <a:p>
                      <a:pPr algn="ctr"/>
                      <a:r>
                        <a:rPr lang="fr-FR" sz="800" i="1" dirty="0">
                          <a:solidFill>
                            <a:schemeClr val="tx1"/>
                          </a:solidFill>
                        </a:rPr>
                        <a:t>Temps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6D6FF">
                        <a:alpha val="52157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1959912"/>
                  </a:ext>
                </a:extLst>
              </a:tr>
              <a:tr h="516918">
                <a:tc>
                  <a:txBody>
                    <a:bodyPr/>
                    <a:lstStyle/>
                    <a:p>
                      <a:r>
                        <a:rPr lang="fr-FR" sz="800" i="1" dirty="0">
                          <a:solidFill>
                            <a:schemeClr val="bg1"/>
                          </a:solidFill>
                        </a:rPr>
                        <a:t>Pluie, MiPluie, Soleil, Nuageux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6D6FF">
                        <a:alpha val="52157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4899677"/>
                  </a:ext>
                </a:extLst>
              </a:tr>
            </a:tbl>
          </a:graphicData>
        </a:graphic>
      </p:graphicFrame>
      <p:graphicFrame>
        <p:nvGraphicFramePr>
          <p:cNvPr id="29" name="Tableau 28">
            <a:extLst>
              <a:ext uri="{FF2B5EF4-FFF2-40B4-BE49-F238E27FC236}">
                <a16:creationId xmlns:a16="http://schemas.microsoft.com/office/drawing/2014/main" id="{B9D9CB8E-CDFC-ED49-816F-5541F97890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6099112"/>
              </p:ext>
            </p:extLst>
          </p:nvPr>
        </p:nvGraphicFramePr>
        <p:xfrm>
          <a:off x="4900592" y="3738223"/>
          <a:ext cx="1002877" cy="730278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002877">
                  <a:extLst>
                    <a:ext uri="{9D8B030D-6E8A-4147-A177-3AD203B41FA5}">
                      <a16:colId xmlns:a16="http://schemas.microsoft.com/office/drawing/2014/main" val="2559645453"/>
                    </a:ext>
                  </a:extLst>
                </a:gridCol>
              </a:tblGrid>
              <a:tr h="207764">
                <a:tc>
                  <a:txBody>
                    <a:bodyPr/>
                    <a:lstStyle/>
                    <a:p>
                      <a:pPr algn="ctr"/>
                      <a:r>
                        <a:rPr lang="fr-FR" sz="8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ConditionMeteo</a:t>
                      </a:r>
                      <a:endParaRPr lang="fr-FR" sz="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6D6FF">
                        <a:alpha val="52157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1959912"/>
                  </a:ext>
                </a:extLst>
              </a:tr>
              <a:tr h="516918">
                <a:tc>
                  <a:txBody>
                    <a:bodyPr/>
                    <a:lstStyle/>
                    <a:p>
                      <a:r>
                        <a:rPr lang="fr-FR" sz="800" dirty="0">
                          <a:solidFill>
                            <a:schemeClr val="bg1"/>
                          </a:solidFill>
                        </a:rPr>
                        <a:t>Pdf, </a:t>
                      </a:r>
                      <a:r>
                        <a:rPr lang="fr-FR" sz="800" i="1" dirty="0">
                          <a:solidFill>
                            <a:schemeClr val="bg1"/>
                          </a:solidFill>
                        </a:rPr>
                        <a:t>Docs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6D6FF">
                        <a:alpha val="52157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4899677"/>
                  </a:ext>
                </a:extLst>
              </a:tr>
            </a:tbl>
          </a:graphicData>
        </a:graphic>
      </p:graphicFrame>
      <p:graphicFrame>
        <p:nvGraphicFramePr>
          <p:cNvPr id="30" name="Tableau 29">
            <a:extLst>
              <a:ext uri="{FF2B5EF4-FFF2-40B4-BE49-F238E27FC236}">
                <a16:creationId xmlns:a16="http://schemas.microsoft.com/office/drawing/2014/main" id="{5527253E-8C50-AB4C-879A-788B561F47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7615904"/>
              </p:ext>
            </p:extLst>
          </p:nvPr>
        </p:nvGraphicFramePr>
        <p:xfrm>
          <a:off x="6290070" y="3743906"/>
          <a:ext cx="1002877" cy="730278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002877">
                  <a:extLst>
                    <a:ext uri="{9D8B030D-6E8A-4147-A177-3AD203B41FA5}">
                      <a16:colId xmlns:a16="http://schemas.microsoft.com/office/drawing/2014/main" val="2559645453"/>
                    </a:ext>
                  </a:extLst>
                </a:gridCol>
              </a:tblGrid>
              <a:tr h="207764">
                <a:tc>
                  <a:txBody>
                    <a:bodyPr/>
                    <a:lstStyle/>
                    <a:p>
                      <a:pPr algn="ctr"/>
                      <a:r>
                        <a:rPr lang="fr-FR" sz="800" b="1" i="1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Utilité Ornement</a:t>
                      </a:r>
                      <a:endParaRPr lang="fr-FR" sz="800" i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6D6FF">
                        <a:alpha val="52157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1959912"/>
                  </a:ext>
                </a:extLst>
              </a:tr>
              <a:tr h="516918">
                <a:tc>
                  <a:txBody>
                    <a:bodyPr/>
                    <a:lstStyle/>
                    <a:p>
                      <a:r>
                        <a:rPr lang="fr-FR" sz="800" i="1" dirty="0">
                          <a:solidFill>
                            <a:schemeClr val="bg1"/>
                          </a:solidFill>
                        </a:rPr>
                        <a:t>Feuille, Feuillage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6D6FF">
                        <a:alpha val="52157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48996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676465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ZoneTexte 8">
            <a:extLst>
              <a:ext uri="{FF2B5EF4-FFF2-40B4-BE49-F238E27FC236}">
                <a16:creationId xmlns:a16="http://schemas.microsoft.com/office/drawing/2014/main" id="{F710355C-F00A-8143-BEED-4D759329AD3D}"/>
              </a:ext>
            </a:extLst>
          </p:cNvPr>
          <p:cNvSpPr txBox="1"/>
          <p:nvPr/>
        </p:nvSpPr>
        <p:spPr>
          <a:xfrm>
            <a:off x="8364697" y="4468501"/>
            <a:ext cx="3498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13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B4E14E02-B960-9A44-BC2E-E2680AD7884D}"/>
              </a:ext>
            </a:extLst>
          </p:cNvPr>
          <p:cNvSpPr txBox="1"/>
          <p:nvPr/>
        </p:nvSpPr>
        <p:spPr>
          <a:xfrm>
            <a:off x="7788265" y="4704751"/>
            <a:ext cx="11528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03/09/2021</a:t>
            </a:r>
          </a:p>
        </p:txBody>
      </p:sp>
      <p:sp>
        <p:nvSpPr>
          <p:cNvPr id="2" name="Rectangle : coins arrondis 15">
            <a:extLst>
              <a:ext uri="{FF2B5EF4-FFF2-40B4-BE49-F238E27FC236}">
                <a16:creationId xmlns:a16="http://schemas.microsoft.com/office/drawing/2014/main" id="{9B60C0C2-14D7-4259-BF05-766A4D280065}"/>
              </a:ext>
            </a:extLst>
          </p:cNvPr>
          <p:cNvSpPr/>
          <p:nvPr/>
        </p:nvSpPr>
        <p:spPr>
          <a:xfrm>
            <a:off x="2024951" y="155557"/>
            <a:ext cx="4731026" cy="582706"/>
          </a:xfrm>
          <a:prstGeom prst="roundRect">
            <a:avLst/>
          </a:prstGeom>
          <a:solidFill>
            <a:srgbClr val="76D6FF">
              <a:alpha val="50980"/>
            </a:srgbClr>
          </a:solidFill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>
                <a:solidFill>
                  <a:schemeClr val="bg1"/>
                </a:solidFill>
              </a:rPr>
              <a:t>Organisation du travail </a:t>
            </a:r>
          </a:p>
        </p:txBody>
      </p:sp>
      <p:pic>
        <p:nvPicPr>
          <p:cNvPr id="5" name="Graphic 6" descr="Profil mâle avec un remplissage uni">
            <a:extLst>
              <a:ext uri="{FF2B5EF4-FFF2-40B4-BE49-F238E27FC236}">
                <a16:creationId xmlns:a16="http://schemas.microsoft.com/office/drawing/2014/main" id="{058DA939-C1DE-4DB6-9788-6C2D75DE23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2523" y="1670797"/>
            <a:ext cx="914400" cy="914400"/>
          </a:xfrm>
          <a:prstGeom prst="rect">
            <a:avLst/>
          </a:prstGeom>
        </p:spPr>
      </p:pic>
      <p:pic>
        <p:nvPicPr>
          <p:cNvPr id="13" name="Graphic 6" descr="Profil mâle avec un remplissage uni">
            <a:extLst>
              <a:ext uri="{FF2B5EF4-FFF2-40B4-BE49-F238E27FC236}">
                <a16:creationId xmlns:a16="http://schemas.microsoft.com/office/drawing/2014/main" id="{B120245D-C35D-4DC9-A95E-66223B6CC6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72553" y="1670797"/>
            <a:ext cx="914400" cy="914400"/>
          </a:xfrm>
          <a:prstGeom prst="rect">
            <a:avLst/>
          </a:prstGeom>
        </p:spPr>
      </p:pic>
      <p:pic>
        <p:nvPicPr>
          <p:cNvPr id="14" name="Graphic 6" descr="Profil mâle avec un remplissage uni">
            <a:extLst>
              <a:ext uri="{FF2B5EF4-FFF2-40B4-BE49-F238E27FC236}">
                <a16:creationId xmlns:a16="http://schemas.microsoft.com/office/drawing/2014/main" id="{4844EB83-D5EF-4834-B696-DC157382ED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33264" y="1670797"/>
            <a:ext cx="914400" cy="914400"/>
          </a:xfrm>
          <a:prstGeom prst="rect">
            <a:avLst/>
          </a:prstGeom>
        </p:spPr>
      </p:pic>
      <p:pic>
        <p:nvPicPr>
          <p:cNvPr id="15" name="Graphic 6" descr="Profil mâle avec un remplissage uni">
            <a:extLst>
              <a:ext uri="{FF2B5EF4-FFF2-40B4-BE49-F238E27FC236}">
                <a16:creationId xmlns:a16="http://schemas.microsoft.com/office/drawing/2014/main" id="{3AB98486-505F-4B0B-B86A-1ADD2B8D4D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27594" y="1670797"/>
            <a:ext cx="914400" cy="914400"/>
          </a:xfrm>
          <a:prstGeom prst="rect">
            <a:avLst/>
          </a:prstGeom>
        </p:spPr>
      </p:pic>
      <p:pic>
        <p:nvPicPr>
          <p:cNvPr id="16" name="Graphic 6" descr="Profil mâle avec un remplissage uni">
            <a:extLst>
              <a:ext uri="{FF2B5EF4-FFF2-40B4-BE49-F238E27FC236}">
                <a16:creationId xmlns:a16="http://schemas.microsoft.com/office/drawing/2014/main" id="{83BB3047-D497-43F8-AD0B-93A75B7CE5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28646" y="1670797"/>
            <a:ext cx="914400" cy="914400"/>
          </a:xfrm>
          <a:prstGeom prst="rect">
            <a:avLst/>
          </a:prstGeom>
        </p:spPr>
      </p:pic>
      <p:sp>
        <p:nvSpPr>
          <p:cNvPr id="7" name="Rectangle : coins arrondis 11">
            <a:extLst>
              <a:ext uri="{FF2B5EF4-FFF2-40B4-BE49-F238E27FC236}">
                <a16:creationId xmlns:a16="http://schemas.microsoft.com/office/drawing/2014/main" id="{B89E2AEE-3CE1-48B1-A715-FD9B3F8FE067}"/>
              </a:ext>
            </a:extLst>
          </p:cNvPr>
          <p:cNvSpPr/>
          <p:nvPr/>
        </p:nvSpPr>
        <p:spPr>
          <a:xfrm>
            <a:off x="463184" y="2658074"/>
            <a:ext cx="1374601" cy="348337"/>
          </a:xfrm>
          <a:prstGeom prst="roundRect">
            <a:avLst/>
          </a:prstGeom>
          <a:solidFill>
            <a:srgbClr val="FFFFFF">
              <a:alpha val="81176"/>
            </a:srgbClr>
          </a:solidFill>
          <a:ln>
            <a:solidFill>
              <a:srgbClr val="76D6FF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fr-FR" sz="1600" b="1">
                <a:solidFill>
                  <a:schemeClr val="tx1"/>
                </a:solidFill>
              </a:rPr>
              <a:t>Git - Master</a:t>
            </a:r>
            <a:endParaRPr lang="en-US"/>
          </a:p>
        </p:txBody>
      </p:sp>
      <p:sp>
        <p:nvSpPr>
          <p:cNvPr id="18" name="Rectangle : coins arrondis 11">
            <a:extLst>
              <a:ext uri="{FF2B5EF4-FFF2-40B4-BE49-F238E27FC236}">
                <a16:creationId xmlns:a16="http://schemas.microsoft.com/office/drawing/2014/main" id="{2EFA4547-589A-4D38-8B42-E990BD5AF2D8}"/>
              </a:ext>
            </a:extLst>
          </p:cNvPr>
          <p:cNvSpPr/>
          <p:nvPr/>
        </p:nvSpPr>
        <p:spPr>
          <a:xfrm>
            <a:off x="6985007" y="2658074"/>
            <a:ext cx="1603201" cy="348337"/>
          </a:xfrm>
          <a:prstGeom prst="roundRect">
            <a:avLst/>
          </a:prstGeom>
          <a:solidFill>
            <a:srgbClr val="FFFFFF">
              <a:alpha val="81176"/>
            </a:srgbClr>
          </a:solidFill>
          <a:ln>
            <a:solidFill>
              <a:srgbClr val="76D6FF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fr-FR" sz="1600" b="1">
                <a:solidFill>
                  <a:schemeClr val="tx1"/>
                </a:solidFill>
                <a:cs typeface="Arial"/>
              </a:rPr>
              <a:t>Scrum Master</a:t>
            </a:r>
          </a:p>
        </p:txBody>
      </p:sp>
      <p:sp>
        <p:nvSpPr>
          <p:cNvPr id="22" name="Rectangle : coins arrondis 11">
            <a:extLst>
              <a:ext uri="{FF2B5EF4-FFF2-40B4-BE49-F238E27FC236}">
                <a16:creationId xmlns:a16="http://schemas.microsoft.com/office/drawing/2014/main" id="{8AF8E1E4-F807-4D6F-81F5-C4F44246604C}"/>
              </a:ext>
            </a:extLst>
          </p:cNvPr>
          <p:cNvSpPr/>
          <p:nvPr/>
        </p:nvSpPr>
        <p:spPr>
          <a:xfrm>
            <a:off x="463184" y="3895203"/>
            <a:ext cx="8252770" cy="348337"/>
          </a:xfrm>
          <a:prstGeom prst="roundRect">
            <a:avLst/>
          </a:prstGeom>
          <a:solidFill>
            <a:srgbClr val="FFFFFF">
              <a:alpha val="81176"/>
            </a:srgbClr>
          </a:solidFill>
          <a:ln>
            <a:solidFill>
              <a:srgbClr val="76D6FF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fr-FR" b="1">
                <a:solidFill>
                  <a:schemeClr val="tx1"/>
                </a:solidFill>
                <a:cs typeface="Arial"/>
              </a:rPr>
              <a:t>Avancée verticale du projet (création des classes, des views...)</a:t>
            </a:r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DDDD7582-35AD-49B1-8DF8-95C053A641FA}"/>
              </a:ext>
            </a:extLst>
          </p:cNvPr>
          <p:cNvSpPr/>
          <p:nvPr/>
        </p:nvSpPr>
        <p:spPr>
          <a:xfrm>
            <a:off x="907408" y="3117969"/>
            <a:ext cx="484094" cy="665630"/>
          </a:xfrm>
          <a:prstGeom prst="downArrow">
            <a:avLst/>
          </a:prstGeom>
          <a:solidFill>
            <a:schemeClr val="bg1"/>
          </a:solidFill>
          <a:ln>
            <a:solidFill>
              <a:srgbClr val="76D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13C13C0B-54C0-4102-BA36-BCDCD3929497}"/>
              </a:ext>
            </a:extLst>
          </p:cNvPr>
          <p:cNvSpPr/>
          <p:nvPr/>
        </p:nvSpPr>
        <p:spPr>
          <a:xfrm>
            <a:off x="2487437" y="2660769"/>
            <a:ext cx="484094" cy="1122830"/>
          </a:xfrm>
          <a:prstGeom prst="downArrow">
            <a:avLst/>
          </a:prstGeom>
          <a:solidFill>
            <a:schemeClr val="bg1"/>
          </a:solidFill>
          <a:ln>
            <a:solidFill>
              <a:srgbClr val="76D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Arrow: Down 24">
            <a:extLst>
              <a:ext uri="{FF2B5EF4-FFF2-40B4-BE49-F238E27FC236}">
                <a16:creationId xmlns:a16="http://schemas.microsoft.com/office/drawing/2014/main" id="{FC9F6EC8-96C2-4EAC-BD3F-E2967A0C8201}"/>
              </a:ext>
            </a:extLst>
          </p:cNvPr>
          <p:cNvSpPr/>
          <p:nvPr/>
        </p:nvSpPr>
        <p:spPr>
          <a:xfrm>
            <a:off x="4148149" y="2660769"/>
            <a:ext cx="484094" cy="1122830"/>
          </a:xfrm>
          <a:prstGeom prst="downArrow">
            <a:avLst/>
          </a:prstGeom>
          <a:solidFill>
            <a:schemeClr val="bg1"/>
          </a:solidFill>
          <a:ln>
            <a:solidFill>
              <a:srgbClr val="76D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Arrow: Down 25">
            <a:extLst>
              <a:ext uri="{FF2B5EF4-FFF2-40B4-BE49-F238E27FC236}">
                <a16:creationId xmlns:a16="http://schemas.microsoft.com/office/drawing/2014/main" id="{B9F60442-2FD4-40F8-A82B-2AD1A7367AAC}"/>
              </a:ext>
            </a:extLst>
          </p:cNvPr>
          <p:cNvSpPr/>
          <p:nvPr/>
        </p:nvSpPr>
        <p:spPr>
          <a:xfrm>
            <a:off x="5842478" y="2660769"/>
            <a:ext cx="484094" cy="1122830"/>
          </a:xfrm>
          <a:prstGeom prst="downArrow">
            <a:avLst/>
          </a:prstGeom>
          <a:solidFill>
            <a:schemeClr val="bg1"/>
          </a:solidFill>
          <a:ln>
            <a:solidFill>
              <a:srgbClr val="76D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Arrow: Down 26">
            <a:extLst>
              <a:ext uri="{FF2B5EF4-FFF2-40B4-BE49-F238E27FC236}">
                <a16:creationId xmlns:a16="http://schemas.microsoft.com/office/drawing/2014/main" id="{C5A20285-EC85-42C6-9839-C4BADCF1F61B}"/>
              </a:ext>
            </a:extLst>
          </p:cNvPr>
          <p:cNvSpPr/>
          <p:nvPr/>
        </p:nvSpPr>
        <p:spPr>
          <a:xfrm>
            <a:off x="7543531" y="3117969"/>
            <a:ext cx="484094" cy="665630"/>
          </a:xfrm>
          <a:prstGeom prst="downArrow">
            <a:avLst/>
          </a:prstGeom>
          <a:solidFill>
            <a:schemeClr val="bg1"/>
          </a:solidFill>
          <a:ln>
            <a:solidFill>
              <a:srgbClr val="76D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5036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ZoneTexte 8">
            <a:extLst>
              <a:ext uri="{FF2B5EF4-FFF2-40B4-BE49-F238E27FC236}">
                <a16:creationId xmlns:a16="http://schemas.microsoft.com/office/drawing/2014/main" id="{F710355C-F00A-8143-BEED-4D759329AD3D}"/>
              </a:ext>
            </a:extLst>
          </p:cNvPr>
          <p:cNvSpPr txBox="1"/>
          <p:nvPr/>
        </p:nvSpPr>
        <p:spPr>
          <a:xfrm>
            <a:off x="8349233" y="4518347"/>
            <a:ext cx="3498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14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B4E14E02-B960-9A44-BC2E-E2680AD7884D}"/>
              </a:ext>
            </a:extLst>
          </p:cNvPr>
          <p:cNvSpPr txBox="1"/>
          <p:nvPr/>
        </p:nvSpPr>
        <p:spPr>
          <a:xfrm>
            <a:off x="7788265" y="4704751"/>
            <a:ext cx="11528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03/09/2021</a:t>
            </a:r>
          </a:p>
        </p:txBody>
      </p:sp>
      <p:sp>
        <p:nvSpPr>
          <p:cNvPr id="21" name="Rectangle : coins arrondis 15">
            <a:extLst>
              <a:ext uri="{FF2B5EF4-FFF2-40B4-BE49-F238E27FC236}">
                <a16:creationId xmlns:a16="http://schemas.microsoft.com/office/drawing/2014/main" id="{8F8FFE50-9227-5247-8E21-4658CE3FA0F3}"/>
              </a:ext>
            </a:extLst>
          </p:cNvPr>
          <p:cNvSpPr/>
          <p:nvPr/>
        </p:nvSpPr>
        <p:spPr>
          <a:xfrm>
            <a:off x="2790825" y="128588"/>
            <a:ext cx="4732338" cy="582612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76D6FF">
              <a:alpha val="50980"/>
            </a:srgbClr>
          </a:solidFill>
          <a:ln w="38103" cap="flat">
            <a:solidFill>
              <a:srgbClr val="FFFFFF"/>
            </a:solidFill>
            <a:prstDash val="solid"/>
          </a:ln>
          <a:effectLst>
            <a:outerShdw dist="19997" dir="5400000" algn="tl">
              <a:srgbClr val="000000">
                <a:alpha val="38000"/>
              </a:srgbClr>
            </a:outerShdw>
          </a:effectLst>
        </p:spPr>
        <p:txBody>
          <a:bodyPr anchor="ctr" anchorCtr="1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000" b="1" kern="0">
                <a:solidFill>
                  <a:srgbClr val="FFFFFF"/>
                </a:solidFill>
                <a:latin typeface="Arial"/>
              </a:rPr>
              <a:t>Organisation du travail </a:t>
            </a:r>
          </a:p>
        </p:txBody>
      </p:sp>
      <p:grpSp>
        <p:nvGrpSpPr>
          <p:cNvPr id="24" name="Groupe 9">
            <a:extLst>
              <a:ext uri="{FF2B5EF4-FFF2-40B4-BE49-F238E27FC236}">
                <a16:creationId xmlns:a16="http://schemas.microsoft.com/office/drawing/2014/main" id="{57A6171D-9773-7640-9BC3-E294485B7839}"/>
              </a:ext>
            </a:extLst>
          </p:cNvPr>
          <p:cNvGrpSpPr>
            <a:grpSpLocks/>
          </p:cNvGrpSpPr>
          <p:nvPr/>
        </p:nvGrpSpPr>
        <p:grpSpPr bwMode="auto">
          <a:xfrm>
            <a:off x="-85725" y="4556125"/>
            <a:ext cx="7704138" cy="298450"/>
            <a:chOff x="-85062" y="4684055"/>
            <a:chExt cx="7703666" cy="297696"/>
          </a:xfrm>
        </p:grpSpPr>
        <p:sp>
          <p:nvSpPr>
            <p:cNvPr id="28" name="Rectangle : coins arrondis 27">
              <a:extLst>
                <a:ext uri="{FF2B5EF4-FFF2-40B4-BE49-F238E27FC236}">
                  <a16:creationId xmlns:a16="http://schemas.microsoft.com/office/drawing/2014/main" id="{B935ECCF-34DA-EE4A-8123-B4FDE52B2DF8}"/>
                </a:ext>
              </a:extLst>
            </p:cNvPr>
            <p:cNvSpPr/>
            <p:nvPr/>
          </p:nvSpPr>
          <p:spPr>
            <a:xfrm>
              <a:off x="1190844" y="4768655"/>
              <a:ext cx="4781845" cy="154017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81000">
                  <a:srgbClr val="FFC000"/>
                </a:gs>
                <a:gs pos="31000">
                  <a:srgbClr val="7030A0"/>
                </a:gs>
                <a:gs pos="100000">
                  <a:srgbClr val="C00000"/>
                </a:gs>
                <a:gs pos="0">
                  <a:srgbClr val="00B0F0"/>
                </a:gs>
              </a:gsLst>
              <a:path path="circle">
                <a:fillToRect l="100000" t="100000"/>
              </a:path>
              <a:tileRect r="-100000" b="-100000"/>
            </a:gra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fr-FR"/>
            </a:p>
          </p:txBody>
        </p:sp>
        <p:sp>
          <p:nvSpPr>
            <p:cNvPr id="29" name="Rectangle : coins arrondis 15">
              <a:extLst>
                <a:ext uri="{FF2B5EF4-FFF2-40B4-BE49-F238E27FC236}">
                  <a16:creationId xmlns:a16="http://schemas.microsoft.com/office/drawing/2014/main" id="{C74DEAF0-3783-9F4F-8F70-2E97DB724397}"/>
                </a:ext>
              </a:extLst>
            </p:cNvPr>
            <p:cNvSpPr/>
            <p:nvPr/>
          </p:nvSpPr>
          <p:spPr>
            <a:xfrm>
              <a:off x="-85062" y="4687222"/>
              <a:ext cx="1422313" cy="294529"/>
            </a:xfrm>
            <a:custGeom>
              <a:avLst>
                <a:gd name="f0" fmla="val 3600"/>
              </a:avLst>
              <a:gdLst>
                <a:gd name="f1" fmla="val 10800000"/>
                <a:gd name="f2" fmla="val 5400000"/>
                <a:gd name="f3" fmla="val 1620000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val 45"/>
                <a:gd name="f10" fmla="val 10800"/>
                <a:gd name="f11" fmla="val -2147483647"/>
                <a:gd name="f12" fmla="val 2147483647"/>
                <a:gd name="f13" fmla="abs f4"/>
                <a:gd name="f14" fmla="abs f5"/>
                <a:gd name="f15" fmla="abs f6"/>
                <a:gd name="f16" fmla="*/ f8 1 180"/>
                <a:gd name="f17" fmla="pin 0 f0 10800"/>
                <a:gd name="f18" fmla="+- 0 0 f2"/>
                <a:gd name="f19" fmla="?: f13 f4 1"/>
                <a:gd name="f20" fmla="?: f14 f5 1"/>
                <a:gd name="f21" fmla="?: f15 f6 1"/>
                <a:gd name="f22" fmla="*/ f9 f16 1"/>
                <a:gd name="f23" fmla="+- f7 f17 0"/>
                <a:gd name="f24" fmla="*/ f19 1 21600"/>
                <a:gd name="f25" fmla="*/ f20 1 21600"/>
                <a:gd name="f26" fmla="*/ 21600 f19 1"/>
                <a:gd name="f27" fmla="*/ 21600 f20 1"/>
                <a:gd name="f28" fmla="+- 0 0 f22"/>
                <a:gd name="f29" fmla="min f25 f24"/>
                <a:gd name="f30" fmla="*/ f26 1 f21"/>
                <a:gd name="f31" fmla="*/ f27 1 f21"/>
                <a:gd name="f32" fmla="*/ f28 f1 1"/>
                <a:gd name="f33" fmla="*/ f32 1 f8"/>
                <a:gd name="f34" fmla="+- f31 0 f17"/>
                <a:gd name="f35" fmla="+- f30 0 f17"/>
                <a:gd name="f36" fmla="*/ f17 f29 1"/>
                <a:gd name="f37" fmla="*/ f7 f29 1"/>
                <a:gd name="f38" fmla="*/ f23 f29 1"/>
                <a:gd name="f39" fmla="*/ f31 f29 1"/>
                <a:gd name="f40" fmla="*/ f30 f29 1"/>
                <a:gd name="f41" fmla="+- f33 0 f2"/>
                <a:gd name="f42" fmla="+- f37 0 f38"/>
                <a:gd name="f43" fmla="+- f38 0 f37"/>
                <a:gd name="f44" fmla="*/ f34 f29 1"/>
                <a:gd name="f45" fmla="*/ f35 f29 1"/>
                <a:gd name="f46" fmla="cos 1 f41"/>
                <a:gd name="f47" fmla="abs f42"/>
                <a:gd name="f48" fmla="abs f43"/>
                <a:gd name="f49" fmla="?: f42 f18 f2"/>
                <a:gd name="f50" fmla="?: f42 f2 f18"/>
                <a:gd name="f51" fmla="?: f42 f3 f2"/>
                <a:gd name="f52" fmla="?: f42 f2 f3"/>
                <a:gd name="f53" fmla="+- f39 0 f44"/>
                <a:gd name="f54" fmla="?: f43 f18 f2"/>
                <a:gd name="f55" fmla="?: f43 f2 f18"/>
                <a:gd name="f56" fmla="+- f40 0 f45"/>
                <a:gd name="f57" fmla="+- f44 0 f39"/>
                <a:gd name="f58" fmla="+- f45 0 f40"/>
                <a:gd name="f59" fmla="?: f42 0 f1"/>
                <a:gd name="f60" fmla="?: f42 f1 0"/>
                <a:gd name="f61" fmla="+- 0 0 f46"/>
                <a:gd name="f62" fmla="?: f42 f52 f51"/>
                <a:gd name="f63" fmla="?: f42 f51 f52"/>
                <a:gd name="f64" fmla="?: f43 f50 f49"/>
                <a:gd name="f65" fmla="abs f53"/>
                <a:gd name="f66" fmla="?: f53 0 f1"/>
                <a:gd name="f67" fmla="?: f53 f1 0"/>
                <a:gd name="f68" fmla="?: f53 f54 f55"/>
                <a:gd name="f69" fmla="abs f56"/>
                <a:gd name="f70" fmla="abs f57"/>
                <a:gd name="f71" fmla="?: f56 f18 f2"/>
                <a:gd name="f72" fmla="?: f56 f2 f18"/>
                <a:gd name="f73" fmla="?: f56 f3 f2"/>
                <a:gd name="f74" fmla="?: f56 f2 f3"/>
                <a:gd name="f75" fmla="abs f58"/>
                <a:gd name="f76" fmla="?: f58 f18 f2"/>
                <a:gd name="f77" fmla="?: f58 f2 f18"/>
                <a:gd name="f78" fmla="?: f58 f60 f59"/>
                <a:gd name="f79" fmla="?: f58 f59 f60"/>
                <a:gd name="f80" fmla="*/ f17 f61 1"/>
                <a:gd name="f81" fmla="?: f43 f63 f62"/>
                <a:gd name="f82" fmla="?: f43 f67 f66"/>
                <a:gd name="f83" fmla="?: f43 f66 f67"/>
                <a:gd name="f84" fmla="?: f56 f74 f73"/>
                <a:gd name="f85" fmla="?: f56 f73 f74"/>
                <a:gd name="f86" fmla="?: f57 f72 f71"/>
                <a:gd name="f87" fmla="?: f42 f78 f79"/>
                <a:gd name="f88" fmla="?: f42 f76 f77"/>
                <a:gd name="f89" fmla="*/ f80 3163 1"/>
                <a:gd name="f90" fmla="?: f53 f82 f83"/>
                <a:gd name="f91" fmla="?: f57 f85 f84"/>
                <a:gd name="f92" fmla="*/ f89 1 7636"/>
                <a:gd name="f93" fmla="+- f7 f92 0"/>
                <a:gd name="f94" fmla="+- f30 0 f92"/>
                <a:gd name="f95" fmla="+- f31 0 f92"/>
                <a:gd name="f96" fmla="*/ f93 f29 1"/>
                <a:gd name="f97" fmla="*/ f94 f29 1"/>
                <a:gd name="f98" fmla="*/ f95 f29 1"/>
              </a:gdLst>
              <a:ahLst>
                <a:ahXY gdRefX="f0" minX="f7" maxX="f10">
                  <a:pos x="f36" y="f37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96" t="f96" r="f97" b="f98"/>
              <a:pathLst>
                <a:path>
                  <a:moveTo>
                    <a:pt x="f38" y="f37"/>
                  </a:moveTo>
                  <a:arcTo wR="f47" hR="f48" stAng="f81" swAng="f64"/>
                  <a:lnTo>
                    <a:pt x="f37" y="f44"/>
                  </a:lnTo>
                  <a:arcTo wR="f48" hR="f65" stAng="f90" swAng="f68"/>
                  <a:lnTo>
                    <a:pt x="f45" y="f39"/>
                  </a:lnTo>
                  <a:arcTo wR="f69" hR="f70" stAng="f91" swAng="f86"/>
                  <a:lnTo>
                    <a:pt x="f40" y="f38"/>
                  </a:lnTo>
                  <a:arcTo wR="f75" hR="f47" stAng="f87" swAng="f88"/>
                  <a:close/>
                </a:path>
              </a:pathLst>
            </a:custGeom>
            <a:noFill/>
            <a:ln w="38103" cap="flat">
              <a:noFill/>
              <a:prstDash val="solid"/>
            </a:ln>
            <a:effectLst>
              <a:outerShdw dist="19997" dir="5400000" algn="tl">
                <a:srgbClr val="000000">
                  <a:alpha val="38000"/>
                </a:srgbClr>
              </a:outerShdw>
            </a:effectLst>
          </p:spPr>
          <p:txBody>
            <a:bodyPr anchor="ctr" anchorCtr="1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fr-FR" sz="1600" b="1" kern="0" dirty="0">
                  <a:solidFill>
                    <a:srgbClr val="FFFFFF"/>
                  </a:solidFill>
                  <a:latin typeface="Arial"/>
                </a:rPr>
                <a:t>Important</a:t>
              </a:r>
            </a:p>
          </p:txBody>
        </p:sp>
        <p:sp>
          <p:nvSpPr>
            <p:cNvPr id="30" name="Rectangle : coins arrondis 15">
              <a:extLst>
                <a:ext uri="{FF2B5EF4-FFF2-40B4-BE49-F238E27FC236}">
                  <a16:creationId xmlns:a16="http://schemas.microsoft.com/office/drawing/2014/main" id="{20488DF9-ECD4-A147-A340-8CF0F89DBBD7}"/>
                </a:ext>
              </a:extLst>
            </p:cNvPr>
            <p:cNvSpPr/>
            <p:nvPr/>
          </p:nvSpPr>
          <p:spPr>
            <a:xfrm>
              <a:off x="5893097" y="4684055"/>
              <a:ext cx="1725507" cy="294529"/>
            </a:xfrm>
            <a:custGeom>
              <a:avLst>
                <a:gd name="f0" fmla="val 3600"/>
              </a:avLst>
              <a:gdLst>
                <a:gd name="f1" fmla="val 10800000"/>
                <a:gd name="f2" fmla="val 5400000"/>
                <a:gd name="f3" fmla="val 1620000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val 45"/>
                <a:gd name="f10" fmla="val 10800"/>
                <a:gd name="f11" fmla="val -2147483647"/>
                <a:gd name="f12" fmla="val 2147483647"/>
                <a:gd name="f13" fmla="abs f4"/>
                <a:gd name="f14" fmla="abs f5"/>
                <a:gd name="f15" fmla="abs f6"/>
                <a:gd name="f16" fmla="*/ f8 1 180"/>
                <a:gd name="f17" fmla="pin 0 f0 10800"/>
                <a:gd name="f18" fmla="+- 0 0 f2"/>
                <a:gd name="f19" fmla="?: f13 f4 1"/>
                <a:gd name="f20" fmla="?: f14 f5 1"/>
                <a:gd name="f21" fmla="?: f15 f6 1"/>
                <a:gd name="f22" fmla="*/ f9 f16 1"/>
                <a:gd name="f23" fmla="+- f7 f17 0"/>
                <a:gd name="f24" fmla="*/ f19 1 21600"/>
                <a:gd name="f25" fmla="*/ f20 1 21600"/>
                <a:gd name="f26" fmla="*/ 21600 f19 1"/>
                <a:gd name="f27" fmla="*/ 21600 f20 1"/>
                <a:gd name="f28" fmla="+- 0 0 f22"/>
                <a:gd name="f29" fmla="min f25 f24"/>
                <a:gd name="f30" fmla="*/ f26 1 f21"/>
                <a:gd name="f31" fmla="*/ f27 1 f21"/>
                <a:gd name="f32" fmla="*/ f28 f1 1"/>
                <a:gd name="f33" fmla="*/ f32 1 f8"/>
                <a:gd name="f34" fmla="+- f31 0 f17"/>
                <a:gd name="f35" fmla="+- f30 0 f17"/>
                <a:gd name="f36" fmla="*/ f17 f29 1"/>
                <a:gd name="f37" fmla="*/ f7 f29 1"/>
                <a:gd name="f38" fmla="*/ f23 f29 1"/>
                <a:gd name="f39" fmla="*/ f31 f29 1"/>
                <a:gd name="f40" fmla="*/ f30 f29 1"/>
                <a:gd name="f41" fmla="+- f33 0 f2"/>
                <a:gd name="f42" fmla="+- f37 0 f38"/>
                <a:gd name="f43" fmla="+- f38 0 f37"/>
                <a:gd name="f44" fmla="*/ f34 f29 1"/>
                <a:gd name="f45" fmla="*/ f35 f29 1"/>
                <a:gd name="f46" fmla="cos 1 f41"/>
                <a:gd name="f47" fmla="abs f42"/>
                <a:gd name="f48" fmla="abs f43"/>
                <a:gd name="f49" fmla="?: f42 f18 f2"/>
                <a:gd name="f50" fmla="?: f42 f2 f18"/>
                <a:gd name="f51" fmla="?: f42 f3 f2"/>
                <a:gd name="f52" fmla="?: f42 f2 f3"/>
                <a:gd name="f53" fmla="+- f39 0 f44"/>
                <a:gd name="f54" fmla="?: f43 f18 f2"/>
                <a:gd name="f55" fmla="?: f43 f2 f18"/>
                <a:gd name="f56" fmla="+- f40 0 f45"/>
                <a:gd name="f57" fmla="+- f44 0 f39"/>
                <a:gd name="f58" fmla="+- f45 0 f40"/>
                <a:gd name="f59" fmla="?: f42 0 f1"/>
                <a:gd name="f60" fmla="?: f42 f1 0"/>
                <a:gd name="f61" fmla="+- 0 0 f46"/>
                <a:gd name="f62" fmla="?: f42 f52 f51"/>
                <a:gd name="f63" fmla="?: f42 f51 f52"/>
                <a:gd name="f64" fmla="?: f43 f50 f49"/>
                <a:gd name="f65" fmla="abs f53"/>
                <a:gd name="f66" fmla="?: f53 0 f1"/>
                <a:gd name="f67" fmla="?: f53 f1 0"/>
                <a:gd name="f68" fmla="?: f53 f54 f55"/>
                <a:gd name="f69" fmla="abs f56"/>
                <a:gd name="f70" fmla="abs f57"/>
                <a:gd name="f71" fmla="?: f56 f18 f2"/>
                <a:gd name="f72" fmla="?: f56 f2 f18"/>
                <a:gd name="f73" fmla="?: f56 f3 f2"/>
                <a:gd name="f74" fmla="?: f56 f2 f3"/>
                <a:gd name="f75" fmla="abs f58"/>
                <a:gd name="f76" fmla="?: f58 f18 f2"/>
                <a:gd name="f77" fmla="?: f58 f2 f18"/>
                <a:gd name="f78" fmla="?: f58 f60 f59"/>
                <a:gd name="f79" fmla="?: f58 f59 f60"/>
                <a:gd name="f80" fmla="*/ f17 f61 1"/>
                <a:gd name="f81" fmla="?: f43 f63 f62"/>
                <a:gd name="f82" fmla="?: f43 f67 f66"/>
                <a:gd name="f83" fmla="?: f43 f66 f67"/>
                <a:gd name="f84" fmla="?: f56 f74 f73"/>
                <a:gd name="f85" fmla="?: f56 f73 f74"/>
                <a:gd name="f86" fmla="?: f57 f72 f71"/>
                <a:gd name="f87" fmla="?: f42 f78 f79"/>
                <a:gd name="f88" fmla="?: f42 f76 f77"/>
                <a:gd name="f89" fmla="*/ f80 3163 1"/>
                <a:gd name="f90" fmla="?: f53 f82 f83"/>
                <a:gd name="f91" fmla="?: f57 f85 f84"/>
                <a:gd name="f92" fmla="*/ f89 1 7636"/>
                <a:gd name="f93" fmla="+- f7 f92 0"/>
                <a:gd name="f94" fmla="+- f30 0 f92"/>
                <a:gd name="f95" fmla="+- f31 0 f92"/>
                <a:gd name="f96" fmla="*/ f93 f29 1"/>
                <a:gd name="f97" fmla="*/ f94 f29 1"/>
                <a:gd name="f98" fmla="*/ f95 f29 1"/>
              </a:gdLst>
              <a:ahLst>
                <a:ahXY gdRefX="f0" minX="f7" maxX="f10">
                  <a:pos x="f36" y="f37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96" t="f96" r="f97" b="f98"/>
              <a:pathLst>
                <a:path>
                  <a:moveTo>
                    <a:pt x="f38" y="f37"/>
                  </a:moveTo>
                  <a:arcTo wR="f47" hR="f48" stAng="f81" swAng="f64"/>
                  <a:lnTo>
                    <a:pt x="f37" y="f44"/>
                  </a:lnTo>
                  <a:arcTo wR="f48" hR="f65" stAng="f90" swAng="f68"/>
                  <a:lnTo>
                    <a:pt x="f45" y="f39"/>
                  </a:lnTo>
                  <a:arcTo wR="f69" hR="f70" stAng="f91" swAng="f86"/>
                  <a:lnTo>
                    <a:pt x="f40" y="f38"/>
                  </a:lnTo>
                  <a:arcTo wR="f75" hR="f47" stAng="f87" swAng="f88"/>
                  <a:close/>
                </a:path>
              </a:pathLst>
            </a:custGeom>
            <a:noFill/>
            <a:ln w="38103" cap="flat">
              <a:noFill/>
              <a:prstDash val="solid"/>
            </a:ln>
            <a:effectLst>
              <a:outerShdw dist="19997" dir="5400000" algn="tl">
                <a:srgbClr val="000000">
                  <a:alpha val="38000"/>
                </a:srgbClr>
              </a:outerShdw>
            </a:effectLst>
          </p:spPr>
          <p:txBody>
            <a:bodyPr anchor="ctr" anchorCtr="1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fr-FR" sz="1600" b="1" kern="0" dirty="0">
                  <a:solidFill>
                    <a:srgbClr val="FFFFFF"/>
                  </a:solidFill>
                  <a:latin typeface="Arial"/>
                </a:rPr>
                <a:t>Non prioritaire</a:t>
              </a:r>
            </a:p>
          </p:txBody>
        </p:sp>
      </p:grpSp>
      <p:grpSp>
        <p:nvGrpSpPr>
          <p:cNvPr id="31" name="Groupe 16">
            <a:extLst>
              <a:ext uri="{FF2B5EF4-FFF2-40B4-BE49-F238E27FC236}">
                <a16:creationId xmlns:a16="http://schemas.microsoft.com/office/drawing/2014/main" id="{34ECF558-352A-2F45-BF16-ABDBFCFFF59C}"/>
              </a:ext>
            </a:extLst>
          </p:cNvPr>
          <p:cNvGrpSpPr>
            <a:grpSpLocks/>
          </p:cNvGrpSpPr>
          <p:nvPr/>
        </p:nvGrpSpPr>
        <p:grpSpPr bwMode="auto">
          <a:xfrm>
            <a:off x="276225" y="1117600"/>
            <a:ext cx="5551488" cy="3246438"/>
            <a:chOff x="949917" y="981080"/>
            <a:chExt cx="5550501" cy="3246953"/>
          </a:xfrm>
        </p:grpSpPr>
        <p:pic>
          <p:nvPicPr>
            <p:cNvPr id="32" name="Image 31">
              <a:extLst>
                <a:ext uri="{FF2B5EF4-FFF2-40B4-BE49-F238E27FC236}">
                  <a16:creationId xmlns:a16="http://schemas.microsoft.com/office/drawing/2014/main" id="{8DAD8958-7B81-5646-965B-1E769C15E58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10031" y="1719385"/>
              <a:ext cx="1690387" cy="1705245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33" name="Image 32">
              <a:extLst>
                <a:ext uri="{FF2B5EF4-FFF2-40B4-BE49-F238E27FC236}">
                  <a16:creationId xmlns:a16="http://schemas.microsoft.com/office/drawing/2014/main" id="{E38502B9-7EDE-1F4C-B2AF-F18104CF9B1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49917" y="981080"/>
              <a:ext cx="1691974" cy="3246953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34" name="Image 33">
              <a:extLst>
                <a:ext uri="{FF2B5EF4-FFF2-40B4-BE49-F238E27FC236}">
                  <a16:creationId xmlns:a16="http://schemas.microsoft.com/office/drawing/2014/main" id="{27E76631-6455-7C43-B4DE-46975327C65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879974" y="1455818"/>
              <a:ext cx="1691974" cy="2232379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</p:grpSp>
      <p:cxnSp>
        <p:nvCxnSpPr>
          <p:cNvPr id="35" name="Connecteur : en angle 18">
            <a:extLst>
              <a:ext uri="{FF2B5EF4-FFF2-40B4-BE49-F238E27FC236}">
                <a16:creationId xmlns:a16="http://schemas.microsoft.com/office/drawing/2014/main" id="{F6844133-00ED-D440-BC65-579743AEE802}"/>
              </a:ext>
            </a:extLst>
          </p:cNvPr>
          <p:cNvCxnSpPr>
            <a:cxnSpLocks/>
          </p:cNvCxnSpPr>
          <p:nvPr/>
        </p:nvCxnSpPr>
        <p:spPr>
          <a:xfrm rot="10800000" flipV="1">
            <a:off x="1916113" y="1117600"/>
            <a:ext cx="777875" cy="392113"/>
          </a:xfrm>
          <a:prstGeom prst="bentConnector3">
            <a:avLst>
              <a:gd name="adj1" fmla="val 50000"/>
            </a:avLst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 : coins arrondis 15">
            <a:extLst>
              <a:ext uri="{FF2B5EF4-FFF2-40B4-BE49-F238E27FC236}">
                <a16:creationId xmlns:a16="http://schemas.microsoft.com/office/drawing/2014/main" id="{C0CFA82D-6858-2B4F-AF32-610C4CC32B38}"/>
              </a:ext>
            </a:extLst>
          </p:cNvPr>
          <p:cNvSpPr/>
          <p:nvPr/>
        </p:nvSpPr>
        <p:spPr>
          <a:xfrm>
            <a:off x="2608263" y="969963"/>
            <a:ext cx="2538412" cy="295275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noFill/>
          <a:ln w="38103" cap="flat">
            <a:noFill/>
            <a:prstDash val="solid"/>
          </a:ln>
          <a:effectLst>
            <a:outerShdw dist="19997" dir="5400000" algn="tl">
              <a:srgbClr val="000000">
                <a:alpha val="38000"/>
              </a:srgbClr>
            </a:outerShdw>
          </a:effectLst>
        </p:spPr>
        <p:txBody>
          <a:bodyPr anchor="ctr" anchorCtr="1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600" b="1" kern="0" dirty="0">
                <a:solidFill>
                  <a:srgbClr val="FFFFFF"/>
                </a:solidFill>
                <a:latin typeface="Arial"/>
              </a:rPr>
              <a:t>Affectation des taches</a:t>
            </a:r>
          </a:p>
        </p:txBody>
      </p:sp>
      <p:grpSp>
        <p:nvGrpSpPr>
          <p:cNvPr id="37" name="Groupe 54">
            <a:extLst>
              <a:ext uri="{FF2B5EF4-FFF2-40B4-BE49-F238E27FC236}">
                <a16:creationId xmlns:a16="http://schemas.microsoft.com/office/drawing/2014/main" id="{17038170-C57B-CC4E-BFC7-F65E5776411A}"/>
              </a:ext>
            </a:extLst>
          </p:cNvPr>
          <p:cNvGrpSpPr>
            <a:grpSpLocks/>
          </p:cNvGrpSpPr>
          <p:nvPr/>
        </p:nvGrpSpPr>
        <p:grpSpPr bwMode="auto">
          <a:xfrm>
            <a:off x="6481763" y="919163"/>
            <a:ext cx="2538412" cy="3376612"/>
            <a:chOff x="6481952" y="918733"/>
            <a:chExt cx="2538366" cy="3377601"/>
          </a:xfrm>
        </p:grpSpPr>
        <p:sp>
          <p:nvSpPr>
            <p:cNvPr id="38" name="Rectangle : coins arrondis 15">
              <a:extLst>
                <a:ext uri="{FF2B5EF4-FFF2-40B4-BE49-F238E27FC236}">
                  <a16:creationId xmlns:a16="http://schemas.microsoft.com/office/drawing/2014/main" id="{382F4C92-22F1-7749-ACAF-0A98F686B6FE}"/>
                </a:ext>
              </a:extLst>
            </p:cNvPr>
            <p:cNvSpPr/>
            <p:nvPr/>
          </p:nvSpPr>
          <p:spPr>
            <a:xfrm>
              <a:off x="6723248" y="1296669"/>
              <a:ext cx="2104987" cy="2999665"/>
            </a:xfrm>
            <a:custGeom>
              <a:avLst>
                <a:gd name="f0" fmla="val 1461"/>
              </a:avLst>
              <a:gdLst>
                <a:gd name="f1" fmla="val 10800000"/>
                <a:gd name="f2" fmla="val 5400000"/>
                <a:gd name="f3" fmla="val 1620000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val 45"/>
                <a:gd name="f10" fmla="val 10800"/>
                <a:gd name="f11" fmla="val -2147483647"/>
                <a:gd name="f12" fmla="val 2147483647"/>
                <a:gd name="f13" fmla="abs f4"/>
                <a:gd name="f14" fmla="abs f5"/>
                <a:gd name="f15" fmla="abs f6"/>
                <a:gd name="f16" fmla="*/ f8 1 180"/>
                <a:gd name="f17" fmla="pin 0 f0 10800"/>
                <a:gd name="f18" fmla="+- 0 0 f2"/>
                <a:gd name="f19" fmla="?: f13 f4 1"/>
                <a:gd name="f20" fmla="?: f14 f5 1"/>
                <a:gd name="f21" fmla="?: f15 f6 1"/>
                <a:gd name="f22" fmla="*/ f9 f16 1"/>
                <a:gd name="f23" fmla="+- f7 f17 0"/>
                <a:gd name="f24" fmla="*/ f19 1 21600"/>
                <a:gd name="f25" fmla="*/ f20 1 21600"/>
                <a:gd name="f26" fmla="*/ 21600 f19 1"/>
                <a:gd name="f27" fmla="*/ 21600 f20 1"/>
                <a:gd name="f28" fmla="+- 0 0 f22"/>
                <a:gd name="f29" fmla="min f25 f24"/>
                <a:gd name="f30" fmla="*/ f26 1 f21"/>
                <a:gd name="f31" fmla="*/ f27 1 f21"/>
                <a:gd name="f32" fmla="*/ f28 f1 1"/>
                <a:gd name="f33" fmla="*/ f32 1 f8"/>
                <a:gd name="f34" fmla="+- f31 0 f17"/>
                <a:gd name="f35" fmla="+- f30 0 f17"/>
                <a:gd name="f36" fmla="*/ f17 f29 1"/>
                <a:gd name="f37" fmla="*/ f7 f29 1"/>
                <a:gd name="f38" fmla="*/ f23 f29 1"/>
                <a:gd name="f39" fmla="*/ f31 f29 1"/>
                <a:gd name="f40" fmla="*/ f30 f29 1"/>
                <a:gd name="f41" fmla="+- f33 0 f2"/>
                <a:gd name="f42" fmla="+- f37 0 f38"/>
                <a:gd name="f43" fmla="+- f38 0 f37"/>
                <a:gd name="f44" fmla="*/ f34 f29 1"/>
                <a:gd name="f45" fmla="*/ f35 f29 1"/>
                <a:gd name="f46" fmla="cos 1 f41"/>
                <a:gd name="f47" fmla="abs f42"/>
                <a:gd name="f48" fmla="abs f43"/>
                <a:gd name="f49" fmla="?: f42 f18 f2"/>
                <a:gd name="f50" fmla="?: f42 f2 f18"/>
                <a:gd name="f51" fmla="?: f42 f3 f2"/>
                <a:gd name="f52" fmla="?: f42 f2 f3"/>
                <a:gd name="f53" fmla="+- f39 0 f44"/>
                <a:gd name="f54" fmla="?: f43 f18 f2"/>
                <a:gd name="f55" fmla="?: f43 f2 f18"/>
                <a:gd name="f56" fmla="+- f40 0 f45"/>
                <a:gd name="f57" fmla="+- f44 0 f39"/>
                <a:gd name="f58" fmla="+- f45 0 f40"/>
                <a:gd name="f59" fmla="?: f42 0 f1"/>
                <a:gd name="f60" fmla="?: f42 f1 0"/>
                <a:gd name="f61" fmla="+- 0 0 f46"/>
                <a:gd name="f62" fmla="?: f42 f52 f51"/>
                <a:gd name="f63" fmla="?: f42 f51 f52"/>
                <a:gd name="f64" fmla="?: f43 f50 f49"/>
                <a:gd name="f65" fmla="abs f53"/>
                <a:gd name="f66" fmla="?: f53 0 f1"/>
                <a:gd name="f67" fmla="?: f53 f1 0"/>
                <a:gd name="f68" fmla="?: f53 f54 f55"/>
                <a:gd name="f69" fmla="abs f56"/>
                <a:gd name="f70" fmla="abs f57"/>
                <a:gd name="f71" fmla="?: f56 f18 f2"/>
                <a:gd name="f72" fmla="?: f56 f2 f18"/>
                <a:gd name="f73" fmla="?: f56 f3 f2"/>
                <a:gd name="f74" fmla="?: f56 f2 f3"/>
                <a:gd name="f75" fmla="abs f58"/>
                <a:gd name="f76" fmla="?: f58 f18 f2"/>
                <a:gd name="f77" fmla="?: f58 f2 f18"/>
                <a:gd name="f78" fmla="?: f58 f60 f59"/>
                <a:gd name="f79" fmla="?: f58 f59 f60"/>
                <a:gd name="f80" fmla="*/ f17 f61 1"/>
                <a:gd name="f81" fmla="?: f43 f63 f62"/>
                <a:gd name="f82" fmla="?: f43 f67 f66"/>
                <a:gd name="f83" fmla="?: f43 f66 f67"/>
                <a:gd name="f84" fmla="?: f56 f74 f73"/>
                <a:gd name="f85" fmla="?: f56 f73 f74"/>
                <a:gd name="f86" fmla="?: f57 f72 f71"/>
                <a:gd name="f87" fmla="?: f42 f78 f79"/>
                <a:gd name="f88" fmla="?: f42 f76 f77"/>
                <a:gd name="f89" fmla="*/ f80 3163 1"/>
                <a:gd name="f90" fmla="?: f53 f82 f83"/>
                <a:gd name="f91" fmla="?: f57 f85 f84"/>
                <a:gd name="f92" fmla="*/ f89 1 7636"/>
                <a:gd name="f93" fmla="+- f7 f92 0"/>
                <a:gd name="f94" fmla="+- f30 0 f92"/>
                <a:gd name="f95" fmla="+- f31 0 f92"/>
                <a:gd name="f96" fmla="*/ f93 f29 1"/>
                <a:gd name="f97" fmla="*/ f94 f29 1"/>
                <a:gd name="f98" fmla="*/ f95 f29 1"/>
              </a:gdLst>
              <a:ahLst>
                <a:ahXY gdRefX="f0" minX="f7" maxX="f10">
                  <a:pos x="f36" y="f37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96" t="f96" r="f97" b="f98"/>
              <a:pathLst>
                <a:path>
                  <a:moveTo>
                    <a:pt x="f38" y="f37"/>
                  </a:moveTo>
                  <a:arcTo wR="f47" hR="f48" stAng="f81" swAng="f64"/>
                  <a:lnTo>
                    <a:pt x="f37" y="f44"/>
                  </a:lnTo>
                  <a:arcTo wR="f48" hR="f65" stAng="f90" swAng="f68"/>
                  <a:lnTo>
                    <a:pt x="f45" y="f39"/>
                  </a:lnTo>
                  <a:arcTo wR="f69" hR="f70" stAng="f91" swAng="f86"/>
                  <a:lnTo>
                    <a:pt x="f40" y="f38"/>
                  </a:lnTo>
                  <a:arcTo wR="f75" hR="f47" stAng="f87" swAng="f88"/>
                  <a:close/>
                </a:path>
              </a:pathLst>
            </a:custGeom>
            <a:solidFill>
              <a:srgbClr val="76D6FF">
                <a:alpha val="50980"/>
              </a:srgbClr>
            </a:solidFill>
            <a:ln w="38103" cap="flat">
              <a:solidFill>
                <a:srgbClr val="FFFFFF"/>
              </a:solidFill>
              <a:prstDash val="solid"/>
            </a:ln>
            <a:effectLst>
              <a:outerShdw dist="19997" dir="5400000" algn="tl">
                <a:srgbClr val="000000">
                  <a:alpha val="38000"/>
                </a:srgbClr>
              </a:outerShdw>
            </a:effectLst>
          </p:spPr>
          <p:txBody>
            <a:bodyPr anchor="ctr" anchorCtr="1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fr-FR" sz="2000" b="1" kern="0" dirty="0">
                <a:solidFill>
                  <a:srgbClr val="FFFFFF"/>
                </a:solidFill>
                <a:latin typeface="Arial"/>
              </a:endParaRPr>
            </a:p>
          </p:txBody>
        </p:sp>
        <p:grpSp>
          <p:nvGrpSpPr>
            <p:cNvPr id="39" name="Groupe 31">
              <a:extLst>
                <a:ext uri="{FF2B5EF4-FFF2-40B4-BE49-F238E27FC236}">
                  <a16:creationId xmlns:a16="http://schemas.microsoft.com/office/drawing/2014/main" id="{AB970973-3DF0-3C46-A1C6-34D88F7928D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844437" y="1321454"/>
              <a:ext cx="1887654" cy="2334098"/>
              <a:chOff x="6183208" y="796064"/>
              <a:chExt cx="2856613" cy="3551132"/>
            </a:xfrm>
          </p:grpSpPr>
          <p:pic>
            <p:nvPicPr>
              <p:cNvPr id="41" name="Image 26">
                <a:extLst>
                  <a:ext uri="{FF2B5EF4-FFF2-40B4-BE49-F238E27FC236}">
                    <a16:creationId xmlns:a16="http://schemas.microsoft.com/office/drawing/2014/main" id="{0068570F-37C2-9044-B59D-275B7B6598C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5363" t="12531" r="3552" b="18701"/>
              <a:stretch>
                <a:fillRect/>
              </a:stretch>
            </p:blipFill>
            <p:spPr bwMode="auto">
              <a:xfrm>
                <a:off x="6197384" y="3441727"/>
                <a:ext cx="2842437" cy="9054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2" name="Image 27">
                <a:extLst>
                  <a:ext uri="{FF2B5EF4-FFF2-40B4-BE49-F238E27FC236}">
                    <a16:creationId xmlns:a16="http://schemas.microsoft.com/office/drawing/2014/main" id="{6A329857-B527-034A-9725-604E041FB85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393" t="9853" r="34521" b="20905"/>
              <a:stretch>
                <a:fillRect/>
              </a:stretch>
            </p:blipFill>
            <p:spPr bwMode="auto">
              <a:xfrm>
                <a:off x="6197384" y="2550486"/>
                <a:ext cx="2842437" cy="9117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3" name="Image 28">
                <a:extLst>
                  <a:ext uri="{FF2B5EF4-FFF2-40B4-BE49-F238E27FC236}">
                    <a16:creationId xmlns:a16="http://schemas.microsoft.com/office/drawing/2014/main" id="{5051D298-1539-A340-A354-07FF70695F8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90" t="8656" r="65427" b="18822"/>
              <a:stretch>
                <a:fillRect/>
              </a:stretch>
            </p:blipFill>
            <p:spPr bwMode="auto">
              <a:xfrm>
                <a:off x="6197384" y="1673209"/>
                <a:ext cx="2842437" cy="95487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4" name="Image 30">
                <a:extLst>
                  <a:ext uri="{FF2B5EF4-FFF2-40B4-BE49-F238E27FC236}">
                    <a16:creationId xmlns:a16="http://schemas.microsoft.com/office/drawing/2014/main" id="{C542914A-3948-8D4D-9125-6BE8EF1516B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83208" y="796064"/>
                <a:ext cx="2842437" cy="9688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40" name="Rectangle : coins arrondis 15">
              <a:extLst>
                <a:ext uri="{FF2B5EF4-FFF2-40B4-BE49-F238E27FC236}">
                  <a16:creationId xmlns:a16="http://schemas.microsoft.com/office/drawing/2014/main" id="{3D9FFA36-7B07-4344-A777-A21EF88365A7}"/>
                </a:ext>
              </a:extLst>
            </p:cNvPr>
            <p:cNvSpPr/>
            <p:nvPr/>
          </p:nvSpPr>
          <p:spPr>
            <a:xfrm>
              <a:off x="6481952" y="918733"/>
              <a:ext cx="2538366" cy="295361"/>
            </a:xfrm>
            <a:custGeom>
              <a:avLst>
                <a:gd name="f0" fmla="val 3600"/>
              </a:avLst>
              <a:gdLst>
                <a:gd name="f1" fmla="val 10800000"/>
                <a:gd name="f2" fmla="val 5400000"/>
                <a:gd name="f3" fmla="val 1620000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val 45"/>
                <a:gd name="f10" fmla="val 10800"/>
                <a:gd name="f11" fmla="val -2147483647"/>
                <a:gd name="f12" fmla="val 2147483647"/>
                <a:gd name="f13" fmla="abs f4"/>
                <a:gd name="f14" fmla="abs f5"/>
                <a:gd name="f15" fmla="abs f6"/>
                <a:gd name="f16" fmla="*/ f8 1 180"/>
                <a:gd name="f17" fmla="pin 0 f0 10800"/>
                <a:gd name="f18" fmla="+- 0 0 f2"/>
                <a:gd name="f19" fmla="?: f13 f4 1"/>
                <a:gd name="f20" fmla="?: f14 f5 1"/>
                <a:gd name="f21" fmla="?: f15 f6 1"/>
                <a:gd name="f22" fmla="*/ f9 f16 1"/>
                <a:gd name="f23" fmla="+- f7 f17 0"/>
                <a:gd name="f24" fmla="*/ f19 1 21600"/>
                <a:gd name="f25" fmla="*/ f20 1 21600"/>
                <a:gd name="f26" fmla="*/ 21600 f19 1"/>
                <a:gd name="f27" fmla="*/ 21600 f20 1"/>
                <a:gd name="f28" fmla="+- 0 0 f22"/>
                <a:gd name="f29" fmla="min f25 f24"/>
                <a:gd name="f30" fmla="*/ f26 1 f21"/>
                <a:gd name="f31" fmla="*/ f27 1 f21"/>
                <a:gd name="f32" fmla="*/ f28 f1 1"/>
                <a:gd name="f33" fmla="*/ f32 1 f8"/>
                <a:gd name="f34" fmla="+- f31 0 f17"/>
                <a:gd name="f35" fmla="+- f30 0 f17"/>
                <a:gd name="f36" fmla="*/ f17 f29 1"/>
                <a:gd name="f37" fmla="*/ f7 f29 1"/>
                <a:gd name="f38" fmla="*/ f23 f29 1"/>
                <a:gd name="f39" fmla="*/ f31 f29 1"/>
                <a:gd name="f40" fmla="*/ f30 f29 1"/>
                <a:gd name="f41" fmla="+- f33 0 f2"/>
                <a:gd name="f42" fmla="+- f37 0 f38"/>
                <a:gd name="f43" fmla="+- f38 0 f37"/>
                <a:gd name="f44" fmla="*/ f34 f29 1"/>
                <a:gd name="f45" fmla="*/ f35 f29 1"/>
                <a:gd name="f46" fmla="cos 1 f41"/>
                <a:gd name="f47" fmla="abs f42"/>
                <a:gd name="f48" fmla="abs f43"/>
                <a:gd name="f49" fmla="?: f42 f18 f2"/>
                <a:gd name="f50" fmla="?: f42 f2 f18"/>
                <a:gd name="f51" fmla="?: f42 f3 f2"/>
                <a:gd name="f52" fmla="?: f42 f2 f3"/>
                <a:gd name="f53" fmla="+- f39 0 f44"/>
                <a:gd name="f54" fmla="?: f43 f18 f2"/>
                <a:gd name="f55" fmla="?: f43 f2 f18"/>
                <a:gd name="f56" fmla="+- f40 0 f45"/>
                <a:gd name="f57" fmla="+- f44 0 f39"/>
                <a:gd name="f58" fmla="+- f45 0 f40"/>
                <a:gd name="f59" fmla="?: f42 0 f1"/>
                <a:gd name="f60" fmla="?: f42 f1 0"/>
                <a:gd name="f61" fmla="+- 0 0 f46"/>
                <a:gd name="f62" fmla="?: f42 f52 f51"/>
                <a:gd name="f63" fmla="?: f42 f51 f52"/>
                <a:gd name="f64" fmla="?: f43 f50 f49"/>
                <a:gd name="f65" fmla="abs f53"/>
                <a:gd name="f66" fmla="?: f53 0 f1"/>
                <a:gd name="f67" fmla="?: f53 f1 0"/>
                <a:gd name="f68" fmla="?: f53 f54 f55"/>
                <a:gd name="f69" fmla="abs f56"/>
                <a:gd name="f70" fmla="abs f57"/>
                <a:gd name="f71" fmla="?: f56 f18 f2"/>
                <a:gd name="f72" fmla="?: f56 f2 f18"/>
                <a:gd name="f73" fmla="?: f56 f3 f2"/>
                <a:gd name="f74" fmla="?: f56 f2 f3"/>
                <a:gd name="f75" fmla="abs f58"/>
                <a:gd name="f76" fmla="?: f58 f18 f2"/>
                <a:gd name="f77" fmla="?: f58 f2 f18"/>
                <a:gd name="f78" fmla="?: f58 f60 f59"/>
                <a:gd name="f79" fmla="?: f58 f59 f60"/>
                <a:gd name="f80" fmla="*/ f17 f61 1"/>
                <a:gd name="f81" fmla="?: f43 f63 f62"/>
                <a:gd name="f82" fmla="?: f43 f67 f66"/>
                <a:gd name="f83" fmla="?: f43 f66 f67"/>
                <a:gd name="f84" fmla="?: f56 f74 f73"/>
                <a:gd name="f85" fmla="?: f56 f73 f74"/>
                <a:gd name="f86" fmla="?: f57 f72 f71"/>
                <a:gd name="f87" fmla="?: f42 f78 f79"/>
                <a:gd name="f88" fmla="?: f42 f76 f77"/>
                <a:gd name="f89" fmla="*/ f80 3163 1"/>
                <a:gd name="f90" fmla="?: f53 f82 f83"/>
                <a:gd name="f91" fmla="?: f57 f85 f84"/>
                <a:gd name="f92" fmla="*/ f89 1 7636"/>
                <a:gd name="f93" fmla="+- f7 f92 0"/>
                <a:gd name="f94" fmla="+- f30 0 f92"/>
                <a:gd name="f95" fmla="+- f31 0 f92"/>
                <a:gd name="f96" fmla="*/ f93 f29 1"/>
                <a:gd name="f97" fmla="*/ f94 f29 1"/>
                <a:gd name="f98" fmla="*/ f95 f29 1"/>
              </a:gdLst>
              <a:ahLst>
                <a:ahXY gdRefX="f0" minX="f7" maxX="f10">
                  <a:pos x="f36" y="f37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96" t="f96" r="f97" b="f98"/>
              <a:pathLst>
                <a:path>
                  <a:moveTo>
                    <a:pt x="f38" y="f37"/>
                  </a:moveTo>
                  <a:arcTo wR="f47" hR="f48" stAng="f81" swAng="f64"/>
                  <a:lnTo>
                    <a:pt x="f37" y="f44"/>
                  </a:lnTo>
                  <a:arcTo wR="f48" hR="f65" stAng="f90" swAng="f68"/>
                  <a:lnTo>
                    <a:pt x="f45" y="f39"/>
                  </a:lnTo>
                  <a:arcTo wR="f69" hR="f70" stAng="f91" swAng="f86"/>
                  <a:lnTo>
                    <a:pt x="f40" y="f38"/>
                  </a:lnTo>
                  <a:arcTo wR="f75" hR="f47" stAng="f87" swAng="f88"/>
                  <a:close/>
                </a:path>
              </a:pathLst>
            </a:custGeom>
            <a:noFill/>
            <a:ln w="38103" cap="flat">
              <a:noFill/>
              <a:prstDash val="solid"/>
            </a:ln>
            <a:effectLst>
              <a:outerShdw dist="19997" dir="5400000" algn="tl">
                <a:srgbClr val="000000">
                  <a:alpha val="38000"/>
                </a:srgbClr>
              </a:outerShdw>
            </a:effectLst>
          </p:spPr>
          <p:txBody>
            <a:bodyPr anchor="ctr" anchorCtr="1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fr-FR" sz="1400" b="1" kern="0" dirty="0">
                  <a:solidFill>
                    <a:srgbClr val="FFFFFF"/>
                  </a:solidFill>
                  <a:latin typeface="Arial"/>
                </a:rPr>
                <a:t>Déroulement d’une tache</a:t>
              </a:r>
            </a:p>
          </p:txBody>
        </p:sp>
      </p:grpSp>
      <p:sp>
        <p:nvSpPr>
          <p:cNvPr id="45" name="Flèche : demi-tour 1026">
            <a:extLst>
              <a:ext uri="{FF2B5EF4-FFF2-40B4-BE49-F238E27FC236}">
                <a16:creationId xmlns:a16="http://schemas.microsoft.com/office/drawing/2014/main" id="{8F6C22F0-53D7-C441-92E2-E55634329E17}"/>
              </a:ext>
            </a:extLst>
          </p:cNvPr>
          <p:cNvSpPr/>
          <p:nvPr/>
        </p:nvSpPr>
        <p:spPr>
          <a:xfrm rot="16200000">
            <a:off x="5674519" y="2223294"/>
            <a:ext cx="2443162" cy="1016000"/>
          </a:xfrm>
          <a:prstGeom prst="uturnArrow">
            <a:avLst>
              <a:gd name="adj1" fmla="val 7594"/>
              <a:gd name="adj2" fmla="val 9229"/>
              <a:gd name="adj3" fmla="val 12079"/>
              <a:gd name="adj4" fmla="val 11896"/>
              <a:gd name="adj5" fmla="val 57755"/>
            </a:avLst>
          </a:prstGeom>
          <a:solidFill>
            <a:srgbClr val="F0513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fr-FR">
              <a:solidFill>
                <a:schemeClr val="tx1"/>
              </a:solidFill>
            </a:endParaRPr>
          </a:p>
        </p:txBody>
      </p:sp>
      <p:sp>
        <p:nvSpPr>
          <p:cNvPr id="46" name="Rectangle : coins arrondis 15">
            <a:extLst>
              <a:ext uri="{FF2B5EF4-FFF2-40B4-BE49-F238E27FC236}">
                <a16:creationId xmlns:a16="http://schemas.microsoft.com/office/drawing/2014/main" id="{0C7C5579-7174-2B46-947B-4C89942403B0}"/>
              </a:ext>
            </a:extLst>
          </p:cNvPr>
          <p:cNvSpPr/>
          <p:nvPr/>
        </p:nvSpPr>
        <p:spPr>
          <a:xfrm>
            <a:off x="-285750" y="-4763"/>
            <a:ext cx="3244850" cy="869951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noFill/>
          <a:ln w="38103" cap="flat">
            <a:noFill/>
            <a:prstDash val="solid"/>
          </a:ln>
          <a:effectLst>
            <a:outerShdw dist="19997" dir="5400000" algn="tl">
              <a:srgbClr val="000000">
                <a:alpha val="38000"/>
              </a:srgbClr>
            </a:outerShdw>
          </a:effectLst>
        </p:spPr>
        <p:txBody>
          <a:bodyPr anchor="ctr" anchorCtr="1"/>
          <a:lstStyle/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FontTx/>
              <a:buAutoNum type="arabicPeriod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000" b="1" kern="0" dirty="0">
                <a:solidFill>
                  <a:srgbClr val="FFFFFF"/>
                </a:solidFill>
                <a:latin typeface="Arial"/>
              </a:rPr>
              <a:t>Importance</a:t>
            </a:r>
          </a:p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FontTx/>
              <a:buAutoNum type="arabicPeriod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000" b="1" kern="0" dirty="0">
                <a:solidFill>
                  <a:srgbClr val="FFFFFF"/>
                </a:solidFill>
                <a:latin typeface="Arial"/>
              </a:rPr>
              <a:t>Affectation des aches</a:t>
            </a:r>
          </a:p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FontTx/>
              <a:buAutoNum type="arabicPeriod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000" b="1" kern="0" dirty="0">
                <a:solidFill>
                  <a:srgbClr val="FFFFFF"/>
                </a:solidFill>
                <a:latin typeface="Arial"/>
              </a:rPr>
              <a:t>Réalisation suivant nôtres procédait</a:t>
            </a:r>
          </a:p>
        </p:txBody>
      </p:sp>
      <p:pic>
        <p:nvPicPr>
          <p:cNvPr id="47" name="Picture 4" descr="UX et l&amp;#39;agilité : 1 sprint d&amp;#39;avance ? - Marie Kuter">
            <a:extLst>
              <a:ext uri="{FF2B5EF4-FFF2-40B4-BE49-F238E27FC236}">
                <a16:creationId xmlns:a16="http://schemas.microsoft.com/office/drawing/2014/main" id="{08D237C5-F45F-134D-804E-3A1AFB799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7883402" y="71414"/>
            <a:ext cx="931663" cy="733685"/>
          </a:xfrm>
          <a:prstGeom prst="rect">
            <a:avLst/>
          </a:prstGeom>
          <a:noFill/>
        </p:spPr>
      </p:pic>
      <p:pic>
        <p:nvPicPr>
          <p:cNvPr id="48" name="Picture 50" descr="Store | GitKraken">
            <a:extLst>
              <a:ext uri="{FF2B5EF4-FFF2-40B4-BE49-F238E27FC236}">
                <a16:creationId xmlns:a16="http://schemas.microsoft.com/office/drawing/2014/main" id="{34304282-216A-EF4F-A458-63D6112EFE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grayscl/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3325" y="3616325"/>
            <a:ext cx="585788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90351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 descr="Journée des droits des femmes: Supporter l&amp;#39;OM quand on est une femme,  encore compliquée en 2016?">
            <a:extLst>
              <a:ext uri="{FF2B5EF4-FFF2-40B4-BE49-F238E27FC236}">
                <a16:creationId xmlns:a16="http://schemas.microsoft.com/office/drawing/2014/main" id="{5D61087D-40BE-3347-861B-2E036A7ED1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820" y="183457"/>
            <a:ext cx="7452360" cy="4776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 4" descr="Une image contenant mur, homme, personne, intérieur&#10;&#10;Description générée automatiquement">
            <a:extLst>
              <a:ext uri="{FF2B5EF4-FFF2-40B4-BE49-F238E27FC236}">
                <a16:creationId xmlns:a16="http://schemas.microsoft.com/office/drawing/2014/main" id="{BA7155CE-9173-EE4A-8F0F-A5B3514AC6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950910" y="1467921"/>
            <a:ext cx="1242179" cy="1695408"/>
          </a:xfrm>
          <a:prstGeom prst="rect">
            <a:avLst/>
          </a:prstGeom>
        </p:spPr>
      </p:pic>
      <p:pic>
        <p:nvPicPr>
          <p:cNvPr id="8" name="Image 7" descr="Une image contenant intérieur, personne, écran, sombre&#10;&#10;Description générée automatiquement">
            <a:extLst>
              <a:ext uri="{FF2B5EF4-FFF2-40B4-BE49-F238E27FC236}">
                <a16:creationId xmlns:a16="http://schemas.microsoft.com/office/drawing/2014/main" id="{B4D240AA-C706-A44B-8302-6EF0BCD74DF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backgroundMark x1="28254" y1="12500" x2="49524" y2="1250"/>
                        <a14:backgroundMark x1="49524" y1="1250" x2="66032" y2="18438"/>
                        <a14:backgroundMark x1="66032" y1="18438" x2="64444" y2="41875"/>
                        <a14:backgroundMark x1="64444" y1="41875" x2="47302" y2="58750"/>
                        <a14:backgroundMark x1="47302" y1="58750" x2="28889" y2="43750"/>
                        <a14:backgroundMark x1="28889" y1="43750" x2="26667" y2="19375"/>
                        <a14:backgroundMark x1="26667" y1="19375" x2="27619" y2="1281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43622" y="2203726"/>
            <a:ext cx="2748549" cy="2801069"/>
          </a:xfrm>
          <a:prstGeom prst="rect">
            <a:avLst/>
          </a:prstGeom>
        </p:spPr>
      </p:pic>
      <p:sp>
        <p:nvSpPr>
          <p:cNvPr id="12" name="Explosion 2 11">
            <a:extLst>
              <a:ext uri="{FF2B5EF4-FFF2-40B4-BE49-F238E27FC236}">
                <a16:creationId xmlns:a16="http://schemas.microsoft.com/office/drawing/2014/main" id="{95FE8E45-234F-A340-A8C0-674AC420CA92}"/>
              </a:ext>
            </a:extLst>
          </p:cNvPr>
          <p:cNvSpPr/>
          <p:nvPr/>
        </p:nvSpPr>
        <p:spPr>
          <a:xfrm>
            <a:off x="1353784" y="3252833"/>
            <a:ext cx="6436429" cy="1617705"/>
          </a:xfrm>
          <a:prstGeom prst="irregularSeal2">
            <a:avLst/>
          </a:prstGeom>
          <a:solidFill>
            <a:srgbClr val="F2F2F2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>
                <a:solidFill>
                  <a:schemeClr val="tx1"/>
                </a:solidFill>
                <a:latin typeface="Brush Script MT" panose="03060802040406070304" pitchFamily="66" charset="-122"/>
                <a:ea typeface="Brush Script MT" panose="03060802040406070304" pitchFamily="66" charset="-122"/>
                <a:cs typeface="Brush Script MT" panose="03060802040406070304" pitchFamily="66" charset="-122"/>
              </a:rPr>
              <a:t>That’s all folks ! </a:t>
            </a:r>
          </a:p>
        </p:txBody>
      </p:sp>
    </p:spTree>
    <p:extLst>
      <p:ext uri="{BB962C8B-B14F-4D97-AF65-F5344CB8AC3E}">
        <p14:creationId xmlns:p14="http://schemas.microsoft.com/office/powerpoint/2010/main" val="20074475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B98541BE-F2BF-C146-8DAB-AD4939E1EA52}"/>
              </a:ext>
            </a:extLst>
          </p:cNvPr>
          <p:cNvSpPr/>
          <p:nvPr/>
        </p:nvSpPr>
        <p:spPr>
          <a:xfrm>
            <a:off x="2734235" y="98612"/>
            <a:ext cx="3675529" cy="582706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solidFill>
                  <a:schemeClr val="tx1"/>
                </a:solidFill>
              </a:rPr>
              <a:t>Sommaire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F710355C-F00A-8143-BEED-4D759329AD3D}"/>
              </a:ext>
            </a:extLst>
          </p:cNvPr>
          <p:cNvSpPr txBox="1"/>
          <p:nvPr/>
        </p:nvSpPr>
        <p:spPr>
          <a:xfrm>
            <a:off x="8364697" y="4468501"/>
            <a:ext cx="3498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B4E14E02-B960-9A44-BC2E-E2680AD7884D}"/>
              </a:ext>
            </a:extLst>
          </p:cNvPr>
          <p:cNvSpPr txBox="1"/>
          <p:nvPr/>
        </p:nvSpPr>
        <p:spPr>
          <a:xfrm>
            <a:off x="7788265" y="4704751"/>
            <a:ext cx="11528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03/09/2021</a:t>
            </a:r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91DC351A-48C4-3248-8C14-B4DC5487837E}"/>
              </a:ext>
            </a:extLst>
          </p:cNvPr>
          <p:cNvSpPr/>
          <p:nvPr/>
        </p:nvSpPr>
        <p:spPr>
          <a:xfrm>
            <a:off x="2206486" y="910970"/>
            <a:ext cx="4731026" cy="582706"/>
          </a:xfrm>
          <a:prstGeom prst="roundRect">
            <a:avLst/>
          </a:prstGeom>
          <a:solidFill>
            <a:srgbClr val="B6D7A8">
              <a:alpha val="50196"/>
            </a:srgbClr>
          </a:solidFill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solidFill>
                  <a:schemeClr val="bg1"/>
                </a:solidFill>
              </a:rPr>
              <a:t>Contexte du projet </a:t>
            </a:r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C8A07F2E-AB91-DD42-9886-BEB247B52B5B}"/>
              </a:ext>
            </a:extLst>
          </p:cNvPr>
          <p:cNvSpPr/>
          <p:nvPr/>
        </p:nvSpPr>
        <p:spPr>
          <a:xfrm>
            <a:off x="1311966" y="910970"/>
            <a:ext cx="582706" cy="582706"/>
          </a:xfrm>
          <a:prstGeom prst="ellipse">
            <a:avLst/>
          </a:prstGeom>
          <a:solidFill>
            <a:srgbClr val="B6D7A8">
              <a:alpha val="50196"/>
            </a:srgbClr>
          </a:solidFill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E48100DB-3BF1-1F45-BE27-51D7DAAE7B8F}"/>
              </a:ext>
            </a:extLst>
          </p:cNvPr>
          <p:cNvSpPr/>
          <p:nvPr/>
        </p:nvSpPr>
        <p:spPr>
          <a:xfrm>
            <a:off x="2206487" y="1723328"/>
            <a:ext cx="4731026" cy="582706"/>
          </a:xfrm>
          <a:prstGeom prst="roundRect">
            <a:avLst/>
          </a:prstGeom>
          <a:solidFill>
            <a:srgbClr val="D883FF">
              <a:alpha val="50196"/>
            </a:srgbClr>
          </a:solidFill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fr-FR" sz="2000" b="1" dirty="0">
                <a:solidFill>
                  <a:schemeClr val="bg1"/>
                </a:solidFill>
              </a:rPr>
              <a:t>Technologies utilisées</a:t>
            </a:r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18D2155C-C6EF-964C-8E79-D2A54505B919}"/>
              </a:ext>
            </a:extLst>
          </p:cNvPr>
          <p:cNvSpPr/>
          <p:nvPr/>
        </p:nvSpPr>
        <p:spPr>
          <a:xfrm>
            <a:off x="1311967" y="1723328"/>
            <a:ext cx="582706" cy="582706"/>
          </a:xfrm>
          <a:prstGeom prst="ellipse">
            <a:avLst/>
          </a:prstGeom>
          <a:solidFill>
            <a:srgbClr val="D883FF">
              <a:alpha val="50196"/>
            </a:srgbClr>
          </a:solidFill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6" name="Rectangle : coins arrondis 15">
            <a:extLst>
              <a:ext uri="{FF2B5EF4-FFF2-40B4-BE49-F238E27FC236}">
                <a16:creationId xmlns:a16="http://schemas.microsoft.com/office/drawing/2014/main" id="{926E803B-F20B-824B-AE76-409154B22E35}"/>
              </a:ext>
            </a:extLst>
          </p:cNvPr>
          <p:cNvSpPr/>
          <p:nvPr/>
        </p:nvSpPr>
        <p:spPr>
          <a:xfrm>
            <a:off x="2206486" y="2535686"/>
            <a:ext cx="4731026" cy="582706"/>
          </a:xfrm>
          <a:prstGeom prst="roundRect">
            <a:avLst/>
          </a:prstGeom>
          <a:solidFill>
            <a:srgbClr val="FF9300">
              <a:alpha val="50980"/>
            </a:srgbClr>
          </a:solidFill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solidFill>
                  <a:schemeClr val="bg1"/>
                </a:solidFill>
              </a:rPr>
              <a:t>Présentation de l’application</a:t>
            </a:r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E77D1537-5276-CF43-8539-1F5597EDB652}"/>
              </a:ext>
            </a:extLst>
          </p:cNvPr>
          <p:cNvSpPr/>
          <p:nvPr/>
        </p:nvSpPr>
        <p:spPr>
          <a:xfrm>
            <a:off x="1311966" y="2535686"/>
            <a:ext cx="582706" cy="582706"/>
          </a:xfrm>
          <a:prstGeom prst="ellipse">
            <a:avLst/>
          </a:prstGeom>
          <a:solidFill>
            <a:srgbClr val="FF9300">
              <a:alpha val="50980"/>
            </a:srgbClr>
          </a:solidFill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8" name="Rectangle : coins arrondis 17">
            <a:extLst>
              <a:ext uri="{FF2B5EF4-FFF2-40B4-BE49-F238E27FC236}">
                <a16:creationId xmlns:a16="http://schemas.microsoft.com/office/drawing/2014/main" id="{F2B74FC2-79C0-5E43-B5A9-0DD39525D07A}"/>
              </a:ext>
            </a:extLst>
          </p:cNvPr>
          <p:cNvSpPr/>
          <p:nvPr/>
        </p:nvSpPr>
        <p:spPr>
          <a:xfrm>
            <a:off x="2206487" y="3348044"/>
            <a:ext cx="4731026" cy="582706"/>
          </a:xfrm>
          <a:prstGeom prst="roundRect">
            <a:avLst/>
          </a:prstGeom>
          <a:solidFill>
            <a:srgbClr val="76D6FF">
              <a:alpha val="50980"/>
            </a:srgbClr>
          </a:solidFill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solidFill>
                  <a:schemeClr val="bg1"/>
                </a:solidFill>
              </a:rPr>
              <a:t>Organisation du travail</a:t>
            </a:r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BCBB6D98-04E9-5044-8347-F5F95FFA2AB8}"/>
              </a:ext>
            </a:extLst>
          </p:cNvPr>
          <p:cNvSpPr/>
          <p:nvPr/>
        </p:nvSpPr>
        <p:spPr>
          <a:xfrm>
            <a:off x="1311967" y="3348044"/>
            <a:ext cx="582706" cy="582706"/>
          </a:xfrm>
          <a:prstGeom prst="ellipse">
            <a:avLst/>
          </a:prstGeom>
          <a:solidFill>
            <a:srgbClr val="76D6FF">
              <a:alpha val="50980"/>
            </a:srgbClr>
          </a:solidFill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20" name="Rectangle : coins arrondis 19">
            <a:extLst>
              <a:ext uri="{FF2B5EF4-FFF2-40B4-BE49-F238E27FC236}">
                <a16:creationId xmlns:a16="http://schemas.microsoft.com/office/drawing/2014/main" id="{D0A2CB42-1327-8B46-9859-74900D5D4ACE}"/>
              </a:ext>
            </a:extLst>
          </p:cNvPr>
          <p:cNvSpPr/>
          <p:nvPr/>
        </p:nvSpPr>
        <p:spPr>
          <a:xfrm>
            <a:off x="2206487" y="4162794"/>
            <a:ext cx="4731026" cy="582706"/>
          </a:xfrm>
          <a:prstGeom prst="roundRect">
            <a:avLst/>
          </a:prstGeom>
          <a:solidFill>
            <a:srgbClr val="FF2F92">
              <a:alpha val="50196"/>
            </a:srgbClr>
          </a:solidFill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fr-FR" sz="2000" b="1" dirty="0">
                <a:solidFill>
                  <a:schemeClr val="bg1"/>
                </a:solidFill>
              </a:rPr>
              <a:t>Bilan et </a:t>
            </a:r>
            <a:r>
              <a:rPr lang="fr-FR" sz="2000" b="1">
                <a:solidFill>
                  <a:schemeClr val="bg1"/>
                </a:solidFill>
              </a:rPr>
              <a:t>perspectives</a:t>
            </a:r>
            <a:endParaRPr lang="fr-FR" sz="2000" b="1" dirty="0">
              <a:solidFill>
                <a:schemeClr val="bg1"/>
              </a:solidFill>
            </a:endParaRPr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196BE753-4D06-104F-BFF9-AB07DA86DCD0}"/>
              </a:ext>
            </a:extLst>
          </p:cNvPr>
          <p:cNvSpPr/>
          <p:nvPr/>
        </p:nvSpPr>
        <p:spPr>
          <a:xfrm>
            <a:off x="1311967" y="4162794"/>
            <a:ext cx="582706" cy="582706"/>
          </a:xfrm>
          <a:prstGeom prst="ellipse">
            <a:avLst/>
          </a:prstGeom>
          <a:solidFill>
            <a:srgbClr val="FF2F92">
              <a:alpha val="50196"/>
            </a:srgbClr>
          </a:solidFill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5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ZoneTexte 8">
            <a:extLst>
              <a:ext uri="{FF2B5EF4-FFF2-40B4-BE49-F238E27FC236}">
                <a16:creationId xmlns:a16="http://schemas.microsoft.com/office/drawing/2014/main" id="{F710355C-F00A-8143-BEED-4D759329AD3D}"/>
              </a:ext>
            </a:extLst>
          </p:cNvPr>
          <p:cNvSpPr txBox="1"/>
          <p:nvPr/>
        </p:nvSpPr>
        <p:spPr>
          <a:xfrm>
            <a:off x="8364697" y="4468501"/>
            <a:ext cx="3498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B4E14E02-B960-9A44-BC2E-E2680AD7884D}"/>
              </a:ext>
            </a:extLst>
          </p:cNvPr>
          <p:cNvSpPr txBox="1"/>
          <p:nvPr/>
        </p:nvSpPr>
        <p:spPr>
          <a:xfrm>
            <a:off x="7788265" y="4704751"/>
            <a:ext cx="11528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03/09/2021</a:t>
            </a:r>
          </a:p>
        </p:txBody>
      </p:sp>
      <p:sp>
        <p:nvSpPr>
          <p:cNvPr id="2" name="Rectangle : coins arrondis 15">
            <a:extLst>
              <a:ext uri="{FF2B5EF4-FFF2-40B4-BE49-F238E27FC236}">
                <a16:creationId xmlns:a16="http://schemas.microsoft.com/office/drawing/2014/main" id="{9B60C0C2-14D7-4259-BF05-766A4D280065}"/>
              </a:ext>
            </a:extLst>
          </p:cNvPr>
          <p:cNvSpPr/>
          <p:nvPr/>
        </p:nvSpPr>
        <p:spPr>
          <a:xfrm>
            <a:off x="2388490" y="4552534"/>
            <a:ext cx="3922896" cy="443348"/>
          </a:xfrm>
          <a:prstGeom prst="roundRect">
            <a:avLst/>
          </a:prstGeom>
          <a:solidFill>
            <a:schemeClr val="bg1">
              <a:lumMod val="95000"/>
              <a:alpha val="50980"/>
            </a:schemeClr>
          </a:solidFill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solidFill>
                  <a:schemeClr val="bg1"/>
                </a:solidFill>
              </a:rPr>
              <a:t>Présentation du groupe </a:t>
            </a:r>
          </a:p>
        </p:txBody>
      </p:sp>
      <p:pic>
        <p:nvPicPr>
          <p:cNvPr id="18434" name="Picture 2" descr="SDPD Changing Lineup Practices | KPBS">
            <a:extLst>
              <a:ext uri="{FF2B5EF4-FFF2-40B4-BE49-F238E27FC236}">
                <a16:creationId xmlns:a16="http://schemas.microsoft.com/office/drawing/2014/main" id="{B88E7AFC-0CFA-7B49-B4CB-FA0264A04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043" y="161750"/>
            <a:ext cx="8270583" cy="4311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BCA1574A-097E-3540-9435-4E940E3900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4979" y="505410"/>
            <a:ext cx="690995" cy="894229"/>
          </a:xfrm>
          <a:prstGeom prst="rect">
            <a:avLst/>
          </a:prstGeom>
        </p:spPr>
      </p:pic>
      <p:sp>
        <p:nvSpPr>
          <p:cNvPr id="24" name="Rectangle : coins arrondis 15">
            <a:extLst>
              <a:ext uri="{FF2B5EF4-FFF2-40B4-BE49-F238E27FC236}">
                <a16:creationId xmlns:a16="http://schemas.microsoft.com/office/drawing/2014/main" id="{D1550D13-6237-1E4F-B925-1174473426C4}"/>
              </a:ext>
            </a:extLst>
          </p:cNvPr>
          <p:cNvSpPr/>
          <p:nvPr/>
        </p:nvSpPr>
        <p:spPr>
          <a:xfrm>
            <a:off x="1011622" y="2154691"/>
            <a:ext cx="1265413" cy="1350510"/>
          </a:xfrm>
          <a:prstGeom prst="roundRect">
            <a:avLst/>
          </a:prstGeom>
          <a:solidFill>
            <a:srgbClr val="FF0000">
              <a:alpha val="81176"/>
            </a:srgbClr>
          </a:solidFill>
          <a:ln>
            <a:solidFill>
              <a:schemeClr val="bg1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fr-FR" sz="800" b="1" dirty="0">
                <a:solidFill>
                  <a:schemeClr val="tx1"/>
                </a:solidFill>
              </a:rPr>
              <a:t>BENBELLA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fr-FR" sz="800" b="1" dirty="0">
              <a:solidFill>
                <a:schemeClr val="tx1"/>
              </a:solidFill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fr-FR" sz="800" b="1" dirty="0">
                <a:solidFill>
                  <a:schemeClr val="tx1"/>
                </a:solidFill>
              </a:rPr>
              <a:t>Samir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fr-FR" sz="800" b="1" dirty="0">
              <a:solidFill>
                <a:schemeClr val="tx1"/>
              </a:solidFill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fr-FR" sz="800" b="1" dirty="0">
                <a:solidFill>
                  <a:schemeClr val="tx1"/>
                </a:solidFill>
              </a:rPr>
              <a:t>Marseille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fr-FR" sz="800" b="1" dirty="0">
              <a:solidFill>
                <a:schemeClr val="tx1"/>
              </a:solidFill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fr-FR" sz="800" b="1" dirty="0">
                <a:solidFill>
                  <a:schemeClr val="tx1"/>
                </a:solidFill>
              </a:rPr>
              <a:t>Master Mécanique</a:t>
            </a:r>
          </a:p>
        </p:txBody>
      </p:sp>
      <p:sp>
        <p:nvSpPr>
          <p:cNvPr id="32" name="Rectangle : coins arrondis 15">
            <a:extLst>
              <a:ext uri="{FF2B5EF4-FFF2-40B4-BE49-F238E27FC236}">
                <a16:creationId xmlns:a16="http://schemas.microsoft.com/office/drawing/2014/main" id="{BA2A717A-8C25-7541-B283-E6F84D8760B8}"/>
              </a:ext>
            </a:extLst>
          </p:cNvPr>
          <p:cNvSpPr/>
          <p:nvPr/>
        </p:nvSpPr>
        <p:spPr>
          <a:xfrm>
            <a:off x="2454939" y="2154691"/>
            <a:ext cx="1265413" cy="1350510"/>
          </a:xfrm>
          <a:prstGeom prst="roundRect">
            <a:avLst/>
          </a:prstGeom>
          <a:solidFill>
            <a:srgbClr val="FF0000">
              <a:alpha val="81176"/>
            </a:srgbClr>
          </a:solidFill>
          <a:ln>
            <a:solidFill>
              <a:schemeClr val="bg1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800" b="1" dirty="0">
                <a:solidFill>
                  <a:schemeClr val="tx1"/>
                </a:solidFill>
              </a:rPr>
              <a:t>DENIS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800" b="1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800" b="1" dirty="0">
                <a:solidFill>
                  <a:schemeClr val="tx1"/>
                </a:solidFill>
              </a:rPr>
              <a:t>Alexandre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800" b="1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800" b="1" dirty="0">
                <a:solidFill>
                  <a:schemeClr val="tx1"/>
                </a:solidFill>
              </a:rPr>
              <a:t>Chartres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800" b="1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800" b="1" dirty="0">
                <a:solidFill>
                  <a:schemeClr val="tx1"/>
                </a:solidFill>
              </a:rPr>
              <a:t>Ecole Ingénieur Chimie</a:t>
            </a:r>
          </a:p>
        </p:txBody>
      </p:sp>
      <p:sp>
        <p:nvSpPr>
          <p:cNvPr id="33" name="Rectangle : coins arrondis 15">
            <a:extLst>
              <a:ext uri="{FF2B5EF4-FFF2-40B4-BE49-F238E27FC236}">
                <a16:creationId xmlns:a16="http://schemas.microsoft.com/office/drawing/2014/main" id="{490B8E10-CE32-B543-88DA-860560281A9F}"/>
              </a:ext>
            </a:extLst>
          </p:cNvPr>
          <p:cNvSpPr/>
          <p:nvPr/>
        </p:nvSpPr>
        <p:spPr>
          <a:xfrm>
            <a:off x="3867627" y="2154691"/>
            <a:ext cx="1265413" cy="1350510"/>
          </a:xfrm>
          <a:prstGeom prst="roundRect">
            <a:avLst/>
          </a:prstGeom>
          <a:solidFill>
            <a:srgbClr val="FF0000">
              <a:alpha val="81176"/>
            </a:srgbClr>
          </a:solidFill>
          <a:ln>
            <a:solidFill>
              <a:schemeClr val="bg1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800" b="1" dirty="0">
                <a:solidFill>
                  <a:schemeClr val="tx1"/>
                </a:solidFill>
              </a:rPr>
              <a:t>RENÉ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800" b="1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800" b="1" dirty="0">
                <a:solidFill>
                  <a:schemeClr val="tx1"/>
                </a:solidFill>
              </a:rPr>
              <a:t>Benjamin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800" b="1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800" b="1" dirty="0">
                <a:solidFill>
                  <a:schemeClr val="tx1"/>
                </a:solidFill>
              </a:rPr>
              <a:t>Lacanau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800" b="1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800" b="1" dirty="0">
                <a:solidFill>
                  <a:schemeClr val="tx1"/>
                </a:solidFill>
              </a:rPr>
              <a:t>Ecole d’ingénieur CESI</a:t>
            </a:r>
          </a:p>
        </p:txBody>
      </p:sp>
      <p:sp>
        <p:nvSpPr>
          <p:cNvPr id="34" name="Rectangle : coins arrondis 15">
            <a:extLst>
              <a:ext uri="{FF2B5EF4-FFF2-40B4-BE49-F238E27FC236}">
                <a16:creationId xmlns:a16="http://schemas.microsoft.com/office/drawing/2014/main" id="{845F7DA3-50B2-DD4D-9370-7B50720024AB}"/>
              </a:ext>
            </a:extLst>
          </p:cNvPr>
          <p:cNvSpPr/>
          <p:nvPr/>
        </p:nvSpPr>
        <p:spPr>
          <a:xfrm>
            <a:off x="5280315" y="2154691"/>
            <a:ext cx="1333760" cy="1350510"/>
          </a:xfrm>
          <a:prstGeom prst="roundRect">
            <a:avLst/>
          </a:prstGeom>
          <a:solidFill>
            <a:srgbClr val="FF0000">
              <a:alpha val="81176"/>
            </a:srgbClr>
          </a:solidFill>
          <a:ln>
            <a:solidFill>
              <a:schemeClr val="bg1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800" b="1" dirty="0">
                <a:solidFill>
                  <a:schemeClr val="tx1"/>
                </a:solidFill>
              </a:rPr>
              <a:t>HUBERDEAU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800" b="1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800" b="1" dirty="0">
                <a:solidFill>
                  <a:schemeClr val="tx1"/>
                </a:solidFill>
              </a:rPr>
              <a:t>Damien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800" b="1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800" b="1" dirty="0">
                <a:solidFill>
                  <a:schemeClr val="tx1"/>
                </a:solidFill>
              </a:rPr>
              <a:t>Angers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800" b="1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800" b="1" dirty="0">
                <a:solidFill>
                  <a:schemeClr val="tx1"/>
                </a:solidFill>
              </a:rPr>
              <a:t>Master Biologie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800" b="1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800" b="1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800" b="1" dirty="0">
              <a:solidFill>
                <a:schemeClr val="tx1"/>
              </a:solidFill>
            </a:endParaRPr>
          </a:p>
        </p:txBody>
      </p:sp>
      <p:sp>
        <p:nvSpPr>
          <p:cNvPr id="35" name="Rectangle : coins arrondis 15">
            <a:extLst>
              <a:ext uri="{FF2B5EF4-FFF2-40B4-BE49-F238E27FC236}">
                <a16:creationId xmlns:a16="http://schemas.microsoft.com/office/drawing/2014/main" id="{0A8EE81A-8FB3-D94A-8A3C-7453BA33AB34}"/>
              </a:ext>
            </a:extLst>
          </p:cNvPr>
          <p:cNvSpPr/>
          <p:nvPr/>
        </p:nvSpPr>
        <p:spPr>
          <a:xfrm>
            <a:off x="6693003" y="2154691"/>
            <a:ext cx="1265413" cy="1350510"/>
          </a:xfrm>
          <a:prstGeom prst="roundRect">
            <a:avLst/>
          </a:prstGeom>
          <a:solidFill>
            <a:srgbClr val="FF0000">
              <a:alpha val="81176"/>
            </a:srgbClr>
          </a:solidFill>
          <a:ln>
            <a:solidFill>
              <a:schemeClr val="bg1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800" b="1" dirty="0">
                <a:solidFill>
                  <a:schemeClr val="tx1"/>
                </a:solidFill>
              </a:rPr>
              <a:t>GARNAUD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800" b="1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800" b="1" dirty="0">
                <a:solidFill>
                  <a:schemeClr val="tx1"/>
                </a:solidFill>
              </a:rPr>
              <a:t>Raphael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800" b="1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800" b="1" dirty="0">
                <a:solidFill>
                  <a:schemeClr val="tx1"/>
                </a:solidFill>
              </a:rPr>
              <a:t>Bordeaux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800" b="1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800" b="1" dirty="0">
                <a:solidFill>
                  <a:schemeClr val="tx1"/>
                </a:solidFill>
              </a:rPr>
              <a:t>Master Maths - Info</a:t>
            </a:r>
          </a:p>
        </p:txBody>
      </p:sp>
      <p:pic>
        <p:nvPicPr>
          <p:cNvPr id="12" name="Image 11" descr="Une image contenant personne, homme, intérieur, mur&#10;&#10;Description générée automatiquement">
            <a:extLst>
              <a:ext uri="{FF2B5EF4-FFF2-40B4-BE49-F238E27FC236}">
                <a16:creationId xmlns:a16="http://schemas.microsoft.com/office/drawing/2014/main" id="{E6B19911-AB86-B24B-A7B6-82458241CF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74480" y="505410"/>
            <a:ext cx="635613" cy="794516"/>
          </a:xfrm>
          <a:prstGeom prst="rect">
            <a:avLst/>
          </a:prstGeom>
        </p:spPr>
      </p:pic>
      <p:pic>
        <p:nvPicPr>
          <p:cNvPr id="19" name="Image 18" descr="Une image contenant personne, homme, extérieur&#10;&#10;Description générée automatiquement">
            <a:extLst>
              <a:ext uri="{FF2B5EF4-FFF2-40B4-BE49-F238E27FC236}">
                <a16:creationId xmlns:a16="http://schemas.microsoft.com/office/drawing/2014/main" id="{3FE1B3BF-E302-A947-84E6-6BF057C30E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67010" y="473345"/>
            <a:ext cx="717918" cy="863745"/>
          </a:xfrm>
          <a:prstGeom prst="rect">
            <a:avLst/>
          </a:prstGeom>
        </p:spPr>
      </p:pic>
      <p:pic>
        <p:nvPicPr>
          <p:cNvPr id="21" name="Image 20" descr="Une image contenant personne, extérieur, posant&#10;&#10;Description générée automatiquement">
            <a:extLst>
              <a:ext uri="{FF2B5EF4-FFF2-40B4-BE49-F238E27FC236}">
                <a16:creationId xmlns:a16="http://schemas.microsoft.com/office/drawing/2014/main" id="{D37F513A-16DD-2643-8923-578895A80ED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71317" y="607925"/>
            <a:ext cx="821814" cy="791714"/>
          </a:xfrm>
          <a:prstGeom prst="rect">
            <a:avLst/>
          </a:prstGeom>
        </p:spPr>
      </p:pic>
      <p:pic>
        <p:nvPicPr>
          <p:cNvPr id="39" name="Image 38" descr="Une image contenant personne, homme, mur, intérieur&#10;&#10;Description générée automatiquement">
            <a:extLst>
              <a:ext uri="{FF2B5EF4-FFF2-40B4-BE49-F238E27FC236}">
                <a16:creationId xmlns:a16="http://schemas.microsoft.com/office/drawing/2014/main" id="{CDC0BF9D-1541-C843-B528-163834FE228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58619" y="555248"/>
            <a:ext cx="717918" cy="9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522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84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4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4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4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7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0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4" grpId="0" animBg="1"/>
      <p:bldP spid="32" grpId="0" animBg="1"/>
      <p:bldP spid="33" grpId="0" animBg="1"/>
      <p:bldP spid="34" grpId="0" animBg="1"/>
      <p:bldP spid="3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ZoneTexte 8">
            <a:extLst>
              <a:ext uri="{FF2B5EF4-FFF2-40B4-BE49-F238E27FC236}">
                <a16:creationId xmlns:a16="http://schemas.microsoft.com/office/drawing/2014/main" id="{F710355C-F00A-8143-BEED-4D759329AD3D}"/>
              </a:ext>
            </a:extLst>
          </p:cNvPr>
          <p:cNvSpPr txBox="1"/>
          <p:nvPr/>
        </p:nvSpPr>
        <p:spPr>
          <a:xfrm>
            <a:off x="8364697" y="4468501"/>
            <a:ext cx="3498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B4E14E02-B960-9A44-BC2E-E2680AD7884D}"/>
              </a:ext>
            </a:extLst>
          </p:cNvPr>
          <p:cNvSpPr txBox="1"/>
          <p:nvPr/>
        </p:nvSpPr>
        <p:spPr>
          <a:xfrm>
            <a:off x="7788265" y="4704751"/>
            <a:ext cx="11528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03/09/2021</a:t>
            </a:r>
          </a:p>
        </p:txBody>
      </p:sp>
      <p:sp>
        <p:nvSpPr>
          <p:cNvPr id="23" name="Rectangle : coins arrondis 22">
            <a:extLst>
              <a:ext uri="{FF2B5EF4-FFF2-40B4-BE49-F238E27FC236}">
                <a16:creationId xmlns:a16="http://schemas.microsoft.com/office/drawing/2014/main" id="{A736B3E7-93F4-144D-AFB0-9BBD9EE1FAE1}"/>
              </a:ext>
            </a:extLst>
          </p:cNvPr>
          <p:cNvSpPr/>
          <p:nvPr/>
        </p:nvSpPr>
        <p:spPr>
          <a:xfrm>
            <a:off x="2206487" y="171499"/>
            <a:ext cx="4731026" cy="582706"/>
          </a:xfrm>
          <a:prstGeom prst="roundRect">
            <a:avLst/>
          </a:prstGeom>
          <a:solidFill>
            <a:srgbClr val="B6D7A8">
              <a:alpha val="50196"/>
            </a:srgbClr>
          </a:solidFill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>
                <a:solidFill>
                  <a:schemeClr val="bg1"/>
                </a:solidFill>
              </a:rPr>
              <a:t>Contexte du projet </a:t>
            </a:r>
          </a:p>
        </p:txBody>
      </p:sp>
      <p:sp>
        <p:nvSpPr>
          <p:cNvPr id="24" name="Rectangle : coins arrondis 23">
            <a:extLst>
              <a:ext uri="{FF2B5EF4-FFF2-40B4-BE49-F238E27FC236}">
                <a16:creationId xmlns:a16="http://schemas.microsoft.com/office/drawing/2014/main" id="{2C9AA91E-139B-BE43-88E7-C73BE54BFB95}"/>
              </a:ext>
            </a:extLst>
          </p:cNvPr>
          <p:cNvSpPr/>
          <p:nvPr/>
        </p:nvSpPr>
        <p:spPr>
          <a:xfrm>
            <a:off x="1078727" y="1330284"/>
            <a:ext cx="2356236" cy="415572"/>
          </a:xfrm>
          <a:prstGeom prst="roundRect">
            <a:avLst/>
          </a:prstGeom>
          <a:solidFill>
            <a:srgbClr val="FFFFFF">
              <a:alpha val="81176"/>
            </a:srgbClr>
          </a:solidFill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600" b="1">
                <a:solidFill>
                  <a:schemeClr val="tx1"/>
                </a:solidFill>
              </a:rPr>
              <a:t>Objectif</a:t>
            </a:r>
          </a:p>
        </p:txBody>
      </p:sp>
      <p:sp>
        <p:nvSpPr>
          <p:cNvPr id="26" name="Rectangle : coins arrondis 25">
            <a:extLst>
              <a:ext uri="{FF2B5EF4-FFF2-40B4-BE49-F238E27FC236}">
                <a16:creationId xmlns:a16="http://schemas.microsoft.com/office/drawing/2014/main" id="{886EC0F0-2F53-E748-A5D1-4EF4A4A04BEA}"/>
              </a:ext>
            </a:extLst>
          </p:cNvPr>
          <p:cNvSpPr/>
          <p:nvPr/>
        </p:nvSpPr>
        <p:spPr>
          <a:xfrm>
            <a:off x="686462" y="1935909"/>
            <a:ext cx="3106309" cy="2379332"/>
          </a:xfrm>
          <a:prstGeom prst="roundRect">
            <a:avLst/>
          </a:prstGeom>
          <a:solidFill>
            <a:srgbClr val="FFFFFF">
              <a:alpha val="81176"/>
            </a:srgbClr>
          </a:solidFill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t"/>
          <a:lstStyle/>
          <a:p>
            <a:pPr marL="285750" indent="-285750" algn="just">
              <a:buFont typeface="Wingdings" pitchFamily="2" charset="2"/>
              <a:buChar char="Ø"/>
            </a:pPr>
            <a:r>
              <a:rPr lang="fr-FR" sz="1600" b="1">
                <a:solidFill>
                  <a:schemeClr val="tx1"/>
                </a:solidFill>
              </a:rPr>
              <a:t>Consolider nos acquis reçus durant ces 3 mois de formation sur un projet qui met en lien toutes les technos présentes dans cette formation </a:t>
            </a:r>
          </a:p>
        </p:txBody>
      </p:sp>
      <p:sp>
        <p:nvSpPr>
          <p:cNvPr id="27" name="Rectangle : coins arrondis 26">
            <a:extLst>
              <a:ext uri="{FF2B5EF4-FFF2-40B4-BE49-F238E27FC236}">
                <a16:creationId xmlns:a16="http://schemas.microsoft.com/office/drawing/2014/main" id="{0C272B0D-FBCC-5640-A367-7413A2E0B77E}"/>
              </a:ext>
            </a:extLst>
          </p:cNvPr>
          <p:cNvSpPr/>
          <p:nvPr/>
        </p:nvSpPr>
        <p:spPr>
          <a:xfrm>
            <a:off x="5432029" y="1330284"/>
            <a:ext cx="2356236" cy="415572"/>
          </a:xfrm>
          <a:prstGeom prst="roundRect">
            <a:avLst/>
          </a:prstGeom>
          <a:solidFill>
            <a:srgbClr val="FFFFFF">
              <a:alpha val="81176"/>
            </a:srgbClr>
          </a:solidFill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600" b="1">
                <a:solidFill>
                  <a:schemeClr val="tx1"/>
                </a:solidFill>
              </a:rPr>
              <a:t>Contexte </a:t>
            </a:r>
          </a:p>
        </p:txBody>
      </p:sp>
      <p:sp>
        <p:nvSpPr>
          <p:cNvPr id="28" name="Rectangle : coins arrondis 27">
            <a:extLst>
              <a:ext uri="{FF2B5EF4-FFF2-40B4-BE49-F238E27FC236}">
                <a16:creationId xmlns:a16="http://schemas.microsoft.com/office/drawing/2014/main" id="{C7A13475-64AE-2F48-A082-9D838E1E4E86}"/>
              </a:ext>
            </a:extLst>
          </p:cNvPr>
          <p:cNvSpPr/>
          <p:nvPr/>
        </p:nvSpPr>
        <p:spPr>
          <a:xfrm>
            <a:off x="5039764" y="1935909"/>
            <a:ext cx="3106309" cy="2379332"/>
          </a:xfrm>
          <a:prstGeom prst="roundRect">
            <a:avLst/>
          </a:prstGeom>
          <a:solidFill>
            <a:srgbClr val="FFFFFF">
              <a:alpha val="81176"/>
            </a:srgbClr>
          </a:solidFill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pPr marL="285750" indent="-285750" algn="just">
              <a:buFont typeface="Wingdings" pitchFamily="2" charset="2"/>
              <a:buChar char="Ø"/>
            </a:pPr>
            <a:r>
              <a:rPr lang="fr-FR" sz="1600" b="1">
                <a:solidFill>
                  <a:schemeClr val="tx1"/>
                </a:solidFill>
              </a:rPr>
              <a:t>Nous pensions réaliser un site capable de donner des conseils sur l’entretien des plantes </a:t>
            </a:r>
          </a:p>
        </p:txBody>
      </p:sp>
    </p:spTree>
    <p:extLst>
      <p:ext uri="{BB962C8B-B14F-4D97-AF65-F5344CB8AC3E}">
        <p14:creationId xmlns:p14="http://schemas.microsoft.com/office/powerpoint/2010/main" val="42721218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ZoneTexte 8">
            <a:extLst>
              <a:ext uri="{FF2B5EF4-FFF2-40B4-BE49-F238E27FC236}">
                <a16:creationId xmlns:a16="http://schemas.microsoft.com/office/drawing/2014/main" id="{F710355C-F00A-8143-BEED-4D759329AD3D}"/>
              </a:ext>
            </a:extLst>
          </p:cNvPr>
          <p:cNvSpPr txBox="1"/>
          <p:nvPr/>
        </p:nvSpPr>
        <p:spPr>
          <a:xfrm>
            <a:off x="8364697" y="4468501"/>
            <a:ext cx="3498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B4E14E02-B960-9A44-BC2E-E2680AD7884D}"/>
              </a:ext>
            </a:extLst>
          </p:cNvPr>
          <p:cNvSpPr txBox="1"/>
          <p:nvPr/>
        </p:nvSpPr>
        <p:spPr>
          <a:xfrm>
            <a:off x="7788265" y="4704751"/>
            <a:ext cx="11528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03/09/2021</a:t>
            </a:r>
          </a:p>
        </p:txBody>
      </p:sp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EC596D13-8D10-EC41-81D7-C8ACCBA4D2BE}"/>
              </a:ext>
            </a:extLst>
          </p:cNvPr>
          <p:cNvSpPr/>
          <p:nvPr/>
        </p:nvSpPr>
        <p:spPr>
          <a:xfrm>
            <a:off x="2023607" y="156921"/>
            <a:ext cx="4731026" cy="582706"/>
          </a:xfrm>
          <a:prstGeom prst="roundRect">
            <a:avLst/>
          </a:prstGeom>
          <a:solidFill>
            <a:srgbClr val="D883FF">
              <a:alpha val="50196"/>
            </a:srgbClr>
          </a:solidFill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fr-FR" sz="2000" b="1" dirty="0">
                <a:solidFill>
                  <a:schemeClr val="bg1"/>
                </a:solidFill>
              </a:rPr>
              <a:t>Technologies utilisées</a:t>
            </a:r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7AC62B6B-50BB-7842-9761-A25349922FBE}"/>
              </a:ext>
            </a:extLst>
          </p:cNvPr>
          <p:cNvSpPr/>
          <p:nvPr/>
        </p:nvSpPr>
        <p:spPr>
          <a:xfrm>
            <a:off x="590040" y="1109419"/>
            <a:ext cx="1634684" cy="415572"/>
          </a:xfrm>
          <a:prstGeom prst="roundRect">
            <a:avLst/>
          </a:prstGeom>
          <a:solidFill>
            <a:srgbClr val="FFFFFF">
              <a:alpha val="81176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tx1"/>
                </a:solidFill>
              </a:rPr>
              <a:t>Back - end</a:t>
            </a:r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51EE33BF-DDC3-ED4F-B28D-D9D8483103A0}"/>
              </a:ext>
            </a:extLst>
          </p:cNvPr>
          <p:cNvSpPr/>
          <p:nvPr/>
        </p:nvSpPr>
        <p:spPr>
          <a:xfrm>
            <a:off x="278297" y="1684897"/>
            <a:ext cx="2258170" cy="2783604"/>
          </a:xfrm>
          <a:prstGeom prst="roundRect">
            <a:avLst/>
          </a:prstGeom>
          <a:solidFill>
            <a:srgbClr val="FFFFFF">
              <a:alpha val="81176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t"/>
          <a:lstStyle/>
          <a:p>
            <a:pPr algn="just"/>
            <a:endParaRPr lang="fr-FR" sz="1600" b="1" dirty="0">
              <a:solidFill>
                <a:schemeClr val="tx1"/>
              </a:solidFill>
            </a:endParaRPr>
          </a:p>
        </p:txBody>
      </p:sp>
      <p:pic>
        <p:nvPicPr>
          <p:cNvPr id="1032" name="Picture 8" descr="Java Logo PNG Transparent (1) – Brands Logos">
            <a:extLst>
              <a:ext uri="{FF2B5EF4-FFF2-40B4-BE49-F238E27FC236}">
                <a16:creationId xmlns:a16="http://schemas.microsoft.com/office/drawing/2014/main" id="{3213E655-17F2-7543-96EA-CDB560FCB5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526" y="2976214"/>
            <a:ext cx="442473" cy="442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JavaScript Logo - Marques et logos: histoire et signification | PNG">
            <a:extLst>
              <a:ext uri="{FF2B5EF4-FFF2-40B4-BE49-F238E27FC236}">
                <a16:creationId xmlns:a16="http://schemas.microsoft.com/office/drawing/2014/main" id="{31DBE146-8922-2A45-9F2E-23662140B7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990" y="2969409"/>
            <a:ext cx="840186" cy="475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F26A76D1-46BA-3F4C-91C0-98F79E8C3F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2660" y="3558180"/>
            <a:ext cx="609646" cy="335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Postman Logo Download Vector">
            <a:extLst>
              <a:ext uri="{FF2B5EF4-FFF2-40B4-BE49-F238E27FC236}">
                <a16:creationId xmlns:a16="http://schemas.microsoft.com/office/drawing/2014/main" id="{3A9182F0-1FA0-FA40-8E8E-802C844805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362" y="3500238"/>
            <a:ext cx="495185" cy="445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Télécharger Atom - Développement - Les Numériques">
            <a:extLst>
              <a:ext uri="{FF2B5EF4-FFF2-40B4-BE49-F238E27FC236}">
                <a16:creationId xmlns:a16="http://schemas.microsoft.com/office/drawing/2014/main" id="{22E598D9-9980-BC4D-8D0B-CFF03EA5E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561" y="3500238"/>
            <a:ext cx="408537" cy="408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Rectangle : coins arrondis 24">
            <a:extLst>
              <a:ext uri="{FF2B5EF4-FFF2-40B4-BE49-F238E27FC236}">
                <a16:creationId xmlns:a16="http://schemas.microsoft.com/office/drawing/2014/main" id="{7883A080-7C1C-8842-8B08-C2611A9CD20D}"/>
              </a:ext>
            </a:extLst>
          </p:cNvPr>
          <p:cNvSpPr/>
          <p:nvPr/>
        </p:nvSpPr>
        <p:spPr>
          <a:xfrm>
            <a:off x="3411778" y="1109419"/>
            <a:ext cx="1634684" cy="415572"/>
          </a:xfrm>
          <a:prstGeom prst="roundRect">
            <a:avLst/>
          </a:prstGeom>
          <a:solidFill>
            <a:srgbClr val="FFFFFF">
              <a:alpha val="81176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tx1"/>
                </a:solidFill>
              </a:rPr>
              <a:t>Front - end</a:t>
            </a:r>
          </a:p>
        </p:txBody>
      </p:sp>
      <p:sp>
        <p:nvSpPr>
          <p:cNvPr id="26" name="Rectangle : coins arrondis 25">
            <a:extLst>
              <a:ext uri="{FF2B5EF4-FFF2-40B4-BE49-F238E27FC236}">
                <a16:creationId xmlns:a16="http://schemas.microsoft.com/office/drawing/2014/main" id="{81771542-77E6-4C42-A1C8-42F25A7B34F0}"/>
              </a:ext>
            </a:extLst>
          </p:cNvPr>
          <p:cNvSpPr/>
          <p:nvPr/>
        </p:nvSpPr>
        <p:spPr>
          <a:xfrm>
            <a:off x="3100035" y="1684897"/>
            <a:ext cx="2258170" cy="2783604"/>
          </a:xfrm>
          <a:prstGeom prst="roundRect">
            <a:avLst/>
          </a:prstGeom>
          <a:solidFill>
            <a:srgbClr val="FFFFFF">
              <a:alpha val="81176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t"/>
          <a:lstStyle/>
          <a:p>
            <a:pPr algn="just"/>
            <a:endParaRPr lang="fr-FR" sz="1600" b="1" dirty="0">
              <a:solidFill>
                <a:schemeClr val="tx1"/>
              </a:solidFill>
            </a:endParaRPr>
          </a:p>
        </p:txBody>
      </p:sp>
      <p:sp>
        <p:nvSpPr>
          <p:cNvPr id="27" name="Rectangle : coins arrondis 26">
            <a:extLst>
              <a:ext uri="{FF2B5EF4-FFF2-40B4-BE49-F238E27FC236}">
                <a16:creationId xmlns:a16="http://schemas.microsoft.com/office/drawing/2014/main" id="{41D9F4D2-797D-5148-8F47-6194290B1657}"/>
              </a:ext>
            </a:extLst>
          </p:cNvPr>
          <p:cNvSpPr/>
          <p:nvPr/>
        </p:nvSpPr>
        <p:spPr>
          <a:xfrm>
            <a:off x="6259781" y="1136987"/>
            <a:ext cx="1946427" cy="415572"/>
          </a:xfrm>
          <a:prstGeom prst="roundRect">
            <a:avLst/>
          </a:prstGeom>
          <a:solidFill>
            <a:srgbClr val="FFFFFF">
              <a:alpha val="81176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tx1"/>
                </a:solidFill>
              </a:rPr>
              <a:t>Gestion de projet</a:t>
            </a:r>
          </a:p>
        </p:txBody>
      </p:sp>
      <p:sp>
        <p:nvSpPr>
          <p:cNvPr id="28" name="Rectangle : coins arrondis 27">
            <a:extLst>
              <a:ext uri="{FF2B5EF4-FFF2-40B4-BE49-F238E27FC236}">
                <a16:creationId xmlns:a16="http://schemas.microsoft.com/office/drawing/2014/main" id="{CE43FA50-FCC3-C141-B4DB-A3F920126FD4}"/>
              </a:ext>
            </a:extLst>
          </p:cNvPr>
          <p:cNvSpPr/>
          <p:nvPr/>
        </p:nvSpPr>
        <p:spPr>
          <a:xfrm>
            <a:off x="6103911" y="1684897"/>
            <a:ext cx="2258170" cy="2783604"/>
          </a:xfrm>
          <a:prstGeom prst="roundRect">
            <a:avLst/>
          </a:prstGeom>
          <a:solidFill>
            <a:srgbClr val="FFFFFF">
              <a:alpha val="81176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t"/>
          <a:lstStyle/>
          <a:p>
            <a:pPr algn="just"/>
            <a:endParaRPr lang="fr-FR" sz="1600" b="1" dirty="0">
              <a:solidFill>
                <a:schemeClr val="tx1"/>
              </a:solidFill>
            </a:endParaRPr>
          </a:p>
        </p:txBody>
      </p:sp>
      <p:pic>
        <p:nvPicPr>
          <p:cNvPr id="1048" name="Picture 24" descr="Spring mvc ,boot, application by Salaheddinesayd | Fiverr">
            <a:extLst>
              <a:ext uri="{FF2B5EF4-FFF2-40B4-BE49-F238E27FC236}">
                <a16:creationId xmlns:a16="http://schemas.microsoft.com/office/drawing/2014/main" id="{10092588-884B-C34D-A9B1-50E88E8145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7855" y="3999975"/>
            <a:ext cx="456474" cy="315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Formation JPA avec Hibernate ⋆ Ambient Formations">
            <a:extLst>
              <a:ext uri="{FF2B5EF4-FFF2-40B4-BE49-F238E27FC236}">
                <a16:creationId xmlns:a16="http://schemas.microsoft.com/office/drawing/2014/main" id="{7B68BB2A-C878-6D46-9412-EFCCC42F9A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591" y="3944137"/>
            <a:ext cx="522237" cy="456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0" name="Picture 36" descr="Json Icon Png #2421 - Free Icons Library">
            <a:extLst>
              <a:ext uri="{FF2B5EF4-FFF2-40B4-BE49-F238E27FC236}">
                <a16:creationId xmlns:a16="http://schemas.microsoft.com/office/drawing/2014/main" id="{6053E237-6E5E-9942-BA89-87299DA10E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9690" y="3966828"/>
            <a:ext cx="381675" cy="381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2" name="Picture 38">
            <a:extLst>
              <a:ext uri="{FF2B5EF4-FFF2-40B4-BE49-F238E27FC236}">
                <a16:creationId xmlns:a16="http://schemas.microsoft.com/office/drawing/2014/main" id="{EE54DF57-290E-524A-A310-4883264C69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2700" y="1851294"/>
            <a:ext cx="715095" cy="715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4" name="Picture 40">
            <a:extLst>
              <a:ext uri="{FF2B5EF4-FFF2-40B4-BE49-F238E27FC236}">
                <a16:creationId xmlns:a16="http://schemas.microsoft.com/office/drawing/2014/main" id="{7712F236-2A53-2A4C-A204-738944DED5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3501" y="1880769"/>
            <a:ext cx="510510" cy="720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6" name="Picture 42">
            <a:extLst>
              <a:ext uri="{FF2B5EF4-FFF2-40B4-BE49-F238E27FC236}">
                <a16:creationId xmlns:a16="http://schemas.microsoft.com/office/drawing/2014/main" id="{27EC5BA2-1983-3F49-BAB8-924BF9743E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5431" y="3590195"/>
            <a:ext cx="606580" cy="606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8" name="Picture 44" descr="Free Typescript Flat Icon - Available in SVG, PNG, EPS, AI &amp;amp; Icon fonts">
            <a:extLst>
              <a:ext uri="{FF2B5EF4-FFF2-40B4-BE49-F238E27FC236}">
                <a16:creationId xmlns:a16="http://schemas.microsoft.com/office/drawing/2014/main" id="{2E3DC3D2-3554-8E4B-A341-11B7336A14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3246" y="3590195"/>
            <a:ext cx="632136" cy="632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4" name="Picture 50" descr="Store | GitKraken">
            <a:extLst>
              <a:ext uri="{FF2B5EF4-FFF2-40B4-BE49-F238E27FC236}">
                <a16:creationId xmlns:a16="http://schemas.microsoft.com/office/drawing/2014/main" id="{2D5E6756-666B-8D4D-99AA-45C24C3A56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1466" y="1880769"/>
            <a:ext cx="806334" cy="806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6" name="Picture 52" descr="GitHub Logo - Marques et logos: histoire et signification | PNG">
            <a:extLst>
              <a:ext uri="{FF2B5EF4-FFF2-40B4-BE49-F238E27FC236}">
                <a16:creationId xmlns:a16="http://schemas.microsoft.com/office/drawing/2014/main" id="{9494D79B-6176-5149-A80F-8EA81AC90C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7800" y="1889104"/>
            <a:ext cx="1296904" cy="733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8" name="Picture 54" descr="Discord Logo - Télécharger PNG et vecteur">
            <a:extLst>
              <a:ext uri="{FF2B5EF4-FFF2-40B4-BE49-F238E27FC236}">
                <a16:creationId xmlns:a16="http://schemas.microsoft.com/office/drawing/2014/main" id="{D7F7087C-8E9C-424A-AF04-C905FA8EA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1466" y="2803738"/>
            <a:ext cx="806335" cy="806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6" name="Picture 62" descr="Free Trello Flat Icon - Available in SVG, PNG, EPS, AI &amp;amp; Icon fonts">
            <a:extLst>
              <a:ext uri="{FF2B5EF4-FFF2-40B4-BE49-F238E27FC236}">
                <a16:creationId xmlns:a16="http://schemas.microsoft.com/office/drawing/2014/main" id="{24A3DB45-BF0B-BE4B-89C1-180C6E6926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2476" y="3599076"/>
            <a:ext cx="987550" cy="987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8" name="Picture 64" descr="Zoom Logo PNG - Meeting Zoom icon Download - Free Transparent PNG Logos">
            <a:extLst>
              <a:ext uri="{FF2B5EF4-FFF2-40B4-BE49-F238E27FC236}">
                <a16:creationId xmlns:a16="http://schemas.microsoft.com/office/drawing/2014/main" id="{34A13D67-73CC-4145-87F9-7D41972C3F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1870" y="2678271"/>
            <a:ext cx="1228763" cy="1167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0" name="Picture 66" descr="Free Xml File Colored Outline Icon - Available in SVG, PNG, EPS, AI &amp;amp; Icon  fonts">
            <a:extLst>
              <a:ext uri="{FF2B5EF4-FFF2-40B4-BE49-F238E27FC236}">
                <a16:creationId xmlns:a16="http://schemas.microsoft.com/office/drawing/2014/main" id="{753A15E3-58BC-0546-BFC5-75ADF86FDC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4824" y="2642599"/>
            <a:ext cx="431116" cy="431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4">
            <a:extLst>
              <a:ext uri="{FF2B5EF4-FFF2-40B4-BE49-F238E27FC236}">
                <a16:creationId xmlns:a16="http://schemas.microsoft.com/office/drawing/2014/main" id="{6824603C-E596-E741-9446-3A05DCA307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869" y="1798091"/>
            <a:ext cx="1094899" cy="256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2" descr="Slack - Free social media icons">
            <a:extLst>
              <a:ext uri="{FF2B5EF4-FFF2-40B4-BE49-F238E27FC236}">
                <a16:creationId xmlns:a16="http://schemas.microsoft.com/office/drawing/2014/main" id="{629EDC75-1CC0-F34C-8AF6-072B571B62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3280" y="3697901"/>
            <a:ext cx="582706" cy="582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6" name="Picture 72">
            <a:extLst>
              <a:ext uri="{FF2B5EF4-FFF2-40B4-BE49-F238E27FC236}">
                <a16:creationId xmlns:a16="http://schemas.microsoft.com/office/drawing/2014/main" id="{4DF55598-EB00-744E-8BA4-C9C065914D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8331" y="3199798"/>
            <a:ext cx="784102" cy="198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8" name="Picture 74" descr="CmGamm: Tomcat Logo Png">
            <a:extLst>
              <a:ext uri="{FF2B5EF4-FFF2-40B4-BE49-F238E27FC236}">
                <a16:creationId xmlns:a16="http://schemas.microsoft.com/office/drawing/2014/main" id="{1E1C198A-492B-464D-AF50-7F1AD0B9FC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874" y="2371353"/>
            <a:ext cx="1084985" cy="542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00" name="Picture 76" descr="Node.js — Wikipédia">
            <a:extLst>
              <a:ext uri="{FF2B5EF4-FFF2-40B4-BE49-F238E27FC236}">
                <a16:creationId xmlns:a16="http://schemas.microsoft.com/office/drawing/2014/main" id="{A2155445-6AC8-224D-9E8E-DF3CDBD8FB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3010" y="1916610"/>
            <a:ext cx="948497" cy="580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04" name="Picture 80">
            <a:extLst>
              <a:ext uri="{FF2B5EF4-FFF2-40B4-BE49-F238E27FC236}">
                <a16:creationId xmlns:a16="http://schemas.microsoft.com/office/drawing/2014/main" id="{91C52F47-08F7-2D47-A253-1C32E6F9DD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740" y="2323126"/>
            <a:ext cx="610559" cy="486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6" descr="Angular icon - Free download on Iconfinder">
            <a:extLst>
              <a:ext uri="{FF2B5EF4-FFF2-40B4-BE49-F238E27FC236}">
                <a16:creationId xmlns:a16="http://schemas.microsoft.com/office/drawing/2014/main" id="{959AD436-5DE7-1045-AC3A-E1C2632E28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892652" y="3007557"/>
            <a:ext cx="672935" cy="672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08" name="Picture 84">
            <a:extLst>
              <a:ext uri="{FF2B5EF4-FFF2-40B4-BE49-F238E27FC236}">
                <a16:creationId xmlns:a16="http://schemas.microsoft.com/office/drawing/2014/main" id="{9078E003-D2E1-6B40-86FD-C589872EA2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111" y="2349811"/>
            <a:ext cx="522237" cy="520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48995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ZoneTexte 8">
            <a:extLst>
              <a:ext uri="{FF2B5EF4-FFF2-40B4-BE49-F238E27FC236}">
                <a16:creationId xmlns:a16="http://schemas.microsoft.com/office/drawing/2014/main" id="{F710355C-F00A-8143-BEED-4D759329AD3D}"/>
              </a:ext>
            </a:extLst>
          </p:cNvPr>
          <p:cNvSpPr txBox="1"/>
          <p:nvPr/>
        </p:nvSpPr>
        <p:spPr>
          <a:xfrm>
            <a:off x="8364697" y="4468501"/>
            <a:ext cx="3498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B4E14E02-B960-9A44-BC2E-E2680AD7884D}"/>
              </a:ext>
            </a:extLst>
          </p:cNvPr>
          <p:cNvSpPr txBox="1"/>
          <p:nvPr/>
        </p:nvSpPr>
        <p:spPr>
          <a:xfrm>
            <a:off x="7788265" y="4704751"/>
            <a:ext cx="11528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03/09/2021</a:t>
            </a:r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74030C8E-B285-6C4D-A74F-B8F5D1ED3701}"/>
              </a:ext>
            </a:extLst>
          </p:cNvPr>
          <p:cNvSpPr/>
          <p:nvPr/>
        </p:nvSpPr>
        <p:spPr>
          <a:xfrm>
            <a:off x="2023607" y="156921"/>
            <a:ext cx="4731026" cy="582706"/>
          </a:xfrm>
          <a:prstGeom prst="roundRect">
            <a:avLst/>
          </a:prstGeom>
          <a:solidFill>
            <a:srgbClr val="D883FF">
              <a:alpha val="50196"/>
            </a:srgbClr>
          </a:solidFill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fr-FR" sz="2000" b="1" dirty="0">
                <a:solidFill>
                  <a:schemeClr val="bg1"/>
                </a:solidFill>
              </a:rPr>
              <a:t>Technologies utilisées</a:t>
            </a:r>
          </a:p>
        </p:txBody>
      </p:sp>
      <p:sp>
        <p:nvSpPr>
          <p:cNvPr id="41" name="Rectangle : coins arrondis 40">
            <a:extLst>
              <a:ext uri="{FF2B5EF4-FFF2-40B4-BE49-F238E27FC236}">
                <a16:creationId xmlns:a16="http://schemas.microsoft.com/office/drawing/2014/main" id="{F1E39A38-33B4-1149-96E8-A39AA5D17DA6}"/>
              </a:ext>
            </a:extLst>
          </p:cNvPr>
          <p:cNvSpPr/>
          <p:nvPr/>
        </p:nvSpPr>
        <p:spPr>
          <a:xfrm>
            <a:off x="3415698" y="1099648"/>
            <a:ext cx="1634684" cy="415572"/>
          </a:xfrm>
          <a:prstGeom prst="roundRect">
            <a:avLst/>
          </a:prstGeom>
          <a:solidFill>
            <a:srgbClr val="FFFFFF">
              <a:alpha val="81176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tx1"/>
                </a:solidFill>
              </a:rPr>
              <a:t>Back - end</a:t>
            </a:r>
          </a:p>
        </p:txBody>
      </p:sp>
      <p:sp>
        <p:nvSpPr>
          <p:cNvPr id="42" name="Rectangle : coins arrondis 41">
            <a:extLst>
              <a:ext uri="{FF2B5EF4-FFF2-40B4-BE49-F238E27FC236}">
                <a16:creationId xmlns:a16="http://schemas.microsoft.com/office/drawing/2014/main" id="{A4DFA2F7-5232-144F-9DEF-4581E3E6F490}"/>
              </a:ext>
            </a:extLst>
          </p:cNvPr>
          <p:cNvSpPr/>
          <p:nvPr/>
        </p:nvSpPr>
        <p:spPr>
          <a:xfrm>
            <a:off x="3090672" y="1684897"/>
            <a:ext cx="2332119" cy="2783604"/>
          </a:xfrm>
          <a:prstGeom prst="roundRect">
            <a:avLst/>
          </a:prstGeom>
          <a:solidFill>
            <a:srgbClr val="FFFFFF">
              <a:alpha val="81176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t"/>
          <a:lstStyle/>
          <a:p>
            <a:pPr algn="just"/>
            <a:endParaRPr lang="fr-FR" sz="1600" b="1" dirty="0">
              <a:solidFill>
                <a:schemeClr val="tx1"/>
              </a:solidFill>
            </a:endParaRPr>
          </a:p>
        </p:txBody>
      </p:sp>
      <p:pic>
        <p:nvPicPr>
          <p:cNvPr id="44" name="Picture 8" descr="Java Logo PNG Transparent (1) – Brands Logos">
            <a:extLst>
              <a:ext uri="{FF2B5EF4-FFF2-40B4-BE49-F238E27FC236}">
                <a16:creationId xmlns:a16="http://schemas.microsoft.com/office/drawing/2014/main" id="{DEE15D33-B55C-EE40-AE75-D08F84BD25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9899" y="2223712"/>
            <a:ext cx="613777" cy="613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10" descr="JavaScript Logo - Marques et logos: histoire et signification | PNG">
            <a:extLst>
              <a:ext uri="{FF2B5EF4-FFF2-40B4-BE49-F238E27FC236}">
                <a16:creationId xmlns:a16="http://schemas.microsoft.com/office/drawing/2014/main" id="{0002DFEF-A4C7-7D47-8894-CE2ECEF2E8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6885" y="2266505"/>
            <a:ext cx="1126109" cy="636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12">
            <a:extLst>
              <a:ext uri="{FF2B5EF4-FFF2-40B4-BE49-F238E27FC236}">
                <a16:creationId xmlns:a16="http://schemas.microsoft.com/office/drawing/2014/main" id="{1421CE21-8AFE-6B42-A03D-C2004056DF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7791" y="3101471"/>
            <a:ext cx="706788" cy="388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18" descr="Postman Logo Download Vector">
            <a:extLst>
              <a:ext uri="{FF2B5EF4-FFF2-40B4-BE49-F238E27FC236}">
                <a16:creationId xmlns:a16="http://schemas.microsoft.com/office/drawing/2014/main" id="{419DD5A4-6064-6146-B768-1F6ED77751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0644" y="3028577"/>
            <a:ext cx="613778" cy="551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20" descr="Télécharger Atom - Développement - Les Numériques">
            <a:extLst>
              <a:ext uri="{FF2B5EF4-FFF2-40B4-BE49-F238E27FC236}">
                <a16:creationId xmlns:a16="http://schemas.microsoft.com/office/drawing/2014/main" id="{BB76A4DF-EF97-2244-89CB-42B5004708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9899" y="2952632"/>
            <a:ext cx="557376" cy="557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24" descr="Spring mvc ,boot, application by Salaheddinesayd | Fiverr">
            <a:extLst>
              <a:ext uri="{FF2B5EF4-FFF2-40B4-BE49-F238E27FC236}">
                <a16:creationId xmlns:a16="http://schemas.microsoft.com/office/drawing/2014/main" id="{6482187D-3D53-8242-BE24-1203218550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4574" y="3767320"/>
            <a:ext cx="613778" cy="424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26" descr="Formation JPA avec Hibernate ⋆ Ambient Formations">
            <a:extLst>
              <a:ext uri="{FF2B5EF4-FFF2-40B4-BE49-F238E27FC236}">
                <a16:creationId xmlns:a16="http://schemas.microsoft.com/office/drawing/2014/main" id="{7F65CCE2-6DBA-BF4B-80AC-49172EEADC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8061" y="3656266"/>
            <a:ext cx="761117" cy="665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36" descr="Json Icon Png #2421 - Free Icons Library">
            <a:extLst>
              <a:ext uri="{FF2B5EF4-FFF2-40B4-BE49-F238E27FC236}">
                <a16:creationId xmlns:a16="http://schemas.microsoft.com/office/drawing/2014/main" id="{6C3A6C2F-9205-1B43-A868-5463808CEE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9312" y="3750207"/>
            <a:ext cx="520562" cy="520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 : avec coins rognés en diagonale 5">
            <a:extLst>
              <a:ext uri="{FF2B5EF4-FFF2-40B4-BE49-F238E27FC236}">
                <a16:creationId xmlns:a16="http://schemas.microsoft.com/office/drawing/2014/main" id="{3ED8068E-226A-7E46-BBD3-BFF91A9F3B00}"/>
              </a:ext>
            </a:extLst>
          </p:cNvPr>
          <p:cNvSpPr/>
          <p:nvPr/>
        </p:nvSpPr>
        <p:spPr>
          <a:xfrm>
            <a:off x="448726" y="865348"/>
            <a:ext cx="1717482" cy="519272"/>
          </a:xfrm>
          <a:prstGeom prst="snip2DiagRect">
            <a:avLst/>
          </a:prstGeom>
          <a:solidFill>
            <a:srgbClr val="FF0000">
              <a:alpha val="50196"/>
            </a:srgbClr>
          </a:solidFill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Compilateur de projet java (IDE)</a:t>
            </a:r>
          </a:p>
        </p:txBody>
      </p:sp>
      <p:sp>
        <p:nvSpPr>
          <p:cNvPr id="53" name="Rectangle : avec coins rognés en diagonale 52">
            <a:extLst>
              <a:ext uri="{FF2B5EF4-FFF2-40B4-BE49-F238E27FC236}">
                <a16:creationId xmlns:a16="http://schemas.microsoft.com/office/drawing/2014/main" id="{EF348D08-848F-E84B-9552-CDDBEF417169}"/>
              </a:ext>
            </a:extLst>
          </p:cNvPr>
          <p:cNvSpPr/>
          <p:nvPr/>
        </p:nvSpPr>
        <p:spPr>
          <a:xfrm>
            <a:off x="6642740" y="1646456"/>
            <a:ext cx="1717482" cy="457117"/>
          </a:xfrm>
          <a:prstGeom prst="snip2DiagRect">
            <a:avLst/>
          </a:prstGeom>
          <a:solidFill>
            <a:srgbClr val="FF0000">
              <a:alpha val="50196"/>
            </a:srgbClr>
          </a:solidFill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 dirty="0"/>
              <a:t>Base de Donnée</a:t>
            </a:r>
          </a:p>
          <a:p>
            <a:pPr algn="ctr"/>
            <a:r>
              <a:rPr lang="fr-FR" dirty="0"/>
              <a:t>  </a:t>
            </a:r>
          </a:p>
        </p:txBody>
      </p:sp>
      <p:cxnSp>
        <p:nvCxnSpPr>
          <p:cNvPr id="54" name="Connecteur droit avec flèche 53">
            <a:extLst>
              <a:ext uri="{FF2B5EF4-FFF2-40B4-BE49-F238E27FC236}">
                <a16:creationId xmlns:a16="http://schemas.microsoft.com/office/drawing/2014/main" id="{79C4C2D4-B475-074F-8620-7DF4E90ED444}"/>
              </a:ext>
            </a:extLst>
          </p:cNvPr>
          <p:cNvCxnSpPr>
            <a:cxnSpLocks/>
          </p:cNvCxnSpPr>
          <p:nvPr/>
        </p:nvCxnSpPr>
        <p:spPr>
          <a:xfrm flipH="1">
            <a:off x="5013162" y="1342049"/>
            <a:ext cx="1634762" cy="678588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Connecteur droit avec flèche 58">
            <a:extLst>
              <a:ext uri="{FF2B5EF4-FFF2-40B4-BE49-F238E27FC236}">
                <a16:creationId xmlns:a16="http://schemas.microsoft.com/office/drawing/2014/main" id="{874EAF0D-BB47-B34A-99A0-E07125DB1552}"/>
              </a:ext>
            </a:extLst>
          </p:cNvPr>
          <p:cNvCxnSpPr>
            <a:cxnSpLocks/>
          </p:cNvCxnSpPr>
          <p:nvPr/>
        </p:nvCxnSpPr>
        <p:spPr>
          <a:xfrm flipH="1">
            <a:off x="5050382" y="3550586"/>
            <a:ext cx="1667147" cy="369592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Rectangle : avec coins rognés en diagonale 60">
            <a:extLst>
              <a:ext uri="{FF2B5EF4-FFF2-40B4-BE49-F238E27FC236}">
                <a16:creationId xmlns:a16="http://schemas.microsoft.com/office/drawing/2014/main" id="{68C18ACA-FC25-014E-B5A9-6E5CE1EEBF34}"/>
              </a:ext>
            </a:extLst>
          </p:cNvPr>
          <p:cNvSpPr/>
          <p:nvPr/>
        </p:nvSpPr>
        <p:spPr>
          <a:xfrm>
            <a:off x="448726" y="4010488"/>
            <a:ext cx="1717482" cy="952616"/>
          </a:xfrm>
          <a:prstGeom prst="snip2DiagRect">
            <a:avLst/>
          </a:prstGeom>
          <a:solidFill>
            <a:srgbClr val="FF0000">
              <a:alpha val="50196"/>
            </a:srgbClr>
          </a:solidFill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Api </a:t>
            </a:r>
          </a:p>
          <a:p>
            <a:pPr algn="ctr"/>
            <a:r>
              <a:rPr lang="fr-FR" dirty="0"/>
              <a:t>Organisation des données relationnelles</a:t>
            </a:r>
          </a:p>
        </p:txBody>
      </p:sp>
      <p:cxnSp>
        <p:nvCxnSpPr>
          <p:cNvPr id="62" name="Connecteur droit avec flèche 61">
            <a:extLst>
              <a:ext uri="{FF2B5EF4-FFF2-40B4-BE49-F238E27FC236}">
                <a16:creationId xmlns:a16="http://schemas.microsoft.com/office/drawing/2014/main" id="{458F9B32-DADD-C84F-9E81-603D22E2FF1B}"/>
              </a:ext>
            </a:extLst>
          </p:cNvPr>
          <p:cNvCxnSpPr>
            <a:cxnSpLocks/>
          </p:cNvCxnSpPr>
          <p:nvPr/>
        </p:nvCxnSpPr>
        <p:spPr>
          <a:xfrm flipV="1">
            <a:off x="2194561" y="4034081"/>
            <a:ext cx="1304026" cy="249056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Rectangle : avec coins rognés en diagonale 66">
            <a:extLst>
              <a:ext uri="{FF2B5EF4-FFF2-40B4-BE49-F238E27FC236}">
                <a16:creationId xmlns:a16="http://schemas.microsoft.com/office/drawing/2014/main" id="{575CA954-33ED-6949-8708-55A84E7C7D85}"/>
              </a:ext>
            </a:extLst>
          </p:cNvPr>
          <p:cNvSpPr/>
          <p:nvPr/>
        </p:nvSpPr>
        <p:spPr>
          <a:xfrm>
            <a:off x="448726" y="1706537"/>
            <a:ext cx="1717482" cy="453580"/>
          </a:xfrm>
          <a:prstGeom prst="snip2DiagRect">
            <a:avLst/>
          </a:prstGeom>
          <a:solidFill>
            <a:srgbClr val="FF0000">
              <a:alpha val="50196"/>
            </a:srgbClr>
          </a:solidFill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Le langage utilisé</a:t>
            </a:r>
          </a:p>
        </p:txBody>
      </p:sp>
      <p:cxnSp>
        <p:nvCxnSpPr>
          <p:cNvPr id="69" name="Connecteur droit avec flèche 68">
            <a:extLst>
              <a:ext uri="{FF2B5EF4-FFF2-40B4-BE49-F238E27FC236}">
                <a16:creationId xmlns:a16="http://schemas.microsoft.com/office/drawing/2014/main" id="{D5EBFEA6-917D-CC49-8510-EC53B486ED2F}"/>
              </a:ext>
            </a:extLst>
          </p:cNvPr>
          <p:cNvCxnSpPr>
            <a:cxnSpLocks/>
          </p:cNvCxnSpPr>
          <p:nvPr/>
        </p:nvCxnSpPr>
        <p:spPr>
          <a:xfrm>
            <a:off x="2154481" y="2193985"/>
            <a:ext cx="1240600" cy="300591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Rectangle : avec coins rognés en diagonale 70">
            <a:extLst>
              <a:ext uri="{FF2B5EF4-FFF2-40B4-BE49-F238E27FC236}">
                <a16:creationId xmlns:a16="http://schemas.microsoft.com/office/drawing/2014/main" id="{F52E7258-8692-B44B-96E8-7A91AE081163}"/>
              </a:ext>
            </a:extLst>
          </p:cNvPr>
          <p:cNvSpPr/>
          <p:nvPr/>
        </p:nvSpPr>
        <p:spPr>
          <a:xfrm>
            <a:off x="448726" y="3257531"/>
            <a:ext cx="1717482" cy="532306"/>
          </a:xfrm>
          <a:prstGeom prst="snip2DiagRect">
            <a:avLst/>
          </a:prstGeom>
          <a:solidFill>
            <a:srgbClr val="FF0000">
              <a:alpha val="50196"/>
            </a:srgbClr>
          </a:solidFill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Visual des programmes</a:t>
            </a:r>
          </a:p>
        </p:txBody>
      </p:sp>
      <p:cxnSp>
        <p:nvCxnSpPr>
          <p:cNvPr id="72" name="Connecteur droit avec flèche 71">
            <a:extLst>
              <a:ext uri="{FF2B5EF4-FFF2-40B4-BE49-F238E27FC236}">
                <a16:creationId xmlns:a16="http://schemas.microsoft.com/office/drawing/2014/main" id="{894905F4-83DB-E24D-AB1A-DF277AE5CF6D}"/>
              </a:ext>
            </a:extLst>
          </p:cNvPr>
          <p:cNvCxnSpPr>
            <a:cxnSpLocks/>
          </p:cNvCxnSpPr>
          <p:nvPr/>
        </p:nvCxnSpPr>
        <p:spPr>
          <a:xfrm flipV="1">
            <a:off x="2178102" y="3215304"/>
            <a:ext cx="1216979" cy="124604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Rectangle : avec coins rognés en diagonale 73">
            <a:extLst>
              <a:ext uri="{FF2B5EF4-FFF2-40B4-BE49-F238E27FC236}">
                <a16:creationId xmlns:a16="http://schemas.microsoft.com/office/drawing/2014/main" id="{F8E4397B-3FD4-1D4A-AD39-85B8F36A5EC3}"/>
              </a:ext>
            </a:extLst>
          </p:cNvPr>
          <p:cNvSpPr/>
          <p:nvPr/>
        </p:nvSpPr>
        <p:spPr>
          <a:xfrm>
            <a:off x="6671009" y="3099863"/>
            <a:ext cx="1660945" cy="506542"/>
          </a:xfrm>
          <a:prstGeom prst="snip2DiagRect">
            <a:avLst/>
          </a:prstGeom>
          <a:solidFill>
            <a:srgbClr val="FF0000">
              <a:alpha val="50196"/>
            </a:srgbClr>
          </a:solidFill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Framework open source</a:t>
            </a:r>
          </a:p>
        </p:txBody>
      </p:sp>
      <p:cxnSp>
        <p:nvCxnSpPr>
          <p:cNvPr id="82" name="Connecteur droit avec flèche 81">
            <a:extLst>
              <a:ext uri="{FF2B5EF4-FFF2-40B4-BE49-F238E27FC236}">
                <a16:creationId xmlns:a16="http://schemas.microsoft.com/office/drawing/2014/main" id="{FC269A88-F357-8F4F-B47F-37B34A74382C}"/>
              </a:ext>
            </a:extLst>
          </p:cNvPr>
          <p:cNvCxnSpPr>
            <a:cxnSpLocks/>
          </p:cNvCxnSpPr>
          <p:nvPr/>
        </p:nvCxnSpPr>
        <p:spPr>
          <a:xfrm flipH="1">
            <a:off x="4334182" y="2780156"/>
            <a:ext cx="2326810" cy="397487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Rectangle : avec coins rognés en diagonale 83">
            <a:extLst>
              <a:ext uri="{FF2B5EF4-FFF2-40B4-BE49-F238E27FC236}">
                <a16:creationId xmlns:a16="http://schemas.microsoft.com/office/drawing/2014/main" id="{EDDCE6A6-6242-CA43-97B8-73A80B894ABF}"/>
              </a:ext>
            </a:extLst>
          </p:cNvPr>
          <p:cNvSpPr/>
          <p:nvPr/>
        </p:nvSpPr>
        <p:spPr>
          <a:xfrm>
            <a:off x="6642740" y="2365818"/>
            <a:ext cx="1717482" cy="471800"/>
          </a:xfrm>
          <a:prstGeom prst="snip2DiagRect">
            <a:avLst/>
          </a:prstGeom>
          <a:solidFill>
            <a:srgbClr val="FF0000">
              <a:alpha val="50196"/>
            </a:srgbClr>
          </a:solidFill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Exécution et test des HTTP</a:t>
            </a:r>
          </a:p>
        </p:txBody>
      </p:sp>
      <p:sp>
        <p:nvSpPr>
          <p:cNvPr id="90" name="Rectangle : avec coins rognés en diagonale 89">
            <a:extLst>
              <a:ext uri="{FF2B5EF4-FFF2-40B4-BE49-F238E27FC236}">
                <a16:creationId xmlns:a16="http://schemas.microsoft.com/office/drawing/2014/main" id="{D6F3F4CD-53D3-904D-8499-8980D6A57CA5}"/>
              </a:ext>
            </a:extLst>
          </p:cNvPr>
          <p:cNvSpPr/>
          <p:nvPr/>
        </p:nvSpPr>
        <p:spPr>
          <a:xfrm>
            <a:off x="5830543" y="4373086"/>
            <a:ext cx="1717482" cy="663316"/>
          </a:xfrm>
          <a:prstGeom prst="snip2DiagRect">
            <a:avLst/>
          </a:prstGeom>
          <a:solidFill>
            <a:srgbClr val="FF0000">
              <a:alpha val="50196"/>
            </a:srgbClr>
          </a:solidFill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Langage d’échange de donnée structuré</a:t>
            </a:r>
          </a:p>
        </p:txBody>
      </p:sp>
      <p:cxnSp>
        <p:nvCxnSpPr>
          <p:cNvPr id="91" name="Connecteur droit avec flèche 90">
            <a:extLst>
              <a:ext uri="{FF2B5EF4-FFF2-40B4-BE49-F238E27FC236}">
                <a16:creationId xmlns:a16="http://schemas.microsoft.com/office/drawing/2014/main" id="{1A2F30D4-5182-EE42-BAE1-1EE946EFF57F}"/>
              </a:ext>
            </a:extLst>
          </p:cNvPr>
          <p:cNvCxnSpPr>
            <a:cxnSpLocks/>
            <a:stCxn id="90" idx="2"/>
          </p:cNvCxnSpPr>
          <p:nvPr/>
        </p:nvCxnSpPr>
        <p:spPr>
          <a:xfrm flipH="1" flipV="1">
            <a:off x="4334185" y="4175788"/>
            <a:ext cx="1496358" cy="528956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3" name="Picture 66" descr="Free Xml File Colored Outline Icon - Available in SVG, PNG, EPS, AI &amp;amp; Icon  fonts">
            <a:extLst>
              <a:ext uri="{FF2B5EF4-FFF2-40B4-BE49-F238E27FC236}">
                <a16:creationId xmlns:a16="http://schemas.microsoft.com/office/drawing/2014/main" id="{D863A9DF-CD5E-0F46-801C-556AA9FF74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763" y="1730301"/>
            <a:ext cx="567688" cy="567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4" name="Picture 4">
            <a:extLst>
              <a:ext uri="{FF2B5EF4-FFF2-40B4-BE49-F238E27FC236}">
                <a16:creationId xmlns:a16="http://schemas.microsoft.com/office/drawing/2014/main" id="{B79B14DE-E912-794C-B2E3-BE3AAE6F58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8914" y="1821143"/>
            <a:ext cx="1094899" cy="256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5" name="Connecteur droit avec flèche 94">
            <a:extLst>
              <a:ext uri="{FF2B5EF4-FFF2-40B4-BE49-F238E27FC236}">
                <a16:creationId xmlns:a16="http://schemas.microsoft.com/office/drawing/2014/main" id="{D391FB11-8D7F-FF4C-94F3-19EFBD802296}"/>
              </a:ext>
            </a:extLst>
          </p:cNvPr>
          <p:cNvCxnSpPr>
            <a:cxnSpLocks/>
            <a:endCxn id="94" idx="1"/>
          </p:cNvCxnSpPr>
          <p:nvPr/>
        </p:nvCxnSpPr>
        <p:spPr>
          <a:xfrm>
            <a:off x="2137855" y="1289217"/>
            <a:ext cx="1271059" cy="660235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9" name="Rectangle : avec coins rognés en diagonale 98">
            <a:extLst>
              <a:ext uri="{FF2B5EF4-FFF2-40B4-BE49-F238E27FC236}">
                <a16:creationId xmlns:a16="http://schemas.microsoft.com/office/drawing/2014/main" id="{9AA069D0-FBD4-DE48-B35B-CCAAB6EAB550}"/>
              </a:ext>
            </a:extLst>
          </p:cNvPr>
          <p:cNvSpPr/>
          <p:nvPr/>
        </p:nvSpPr>
        <p:spPr>
          <a:xfrm>
            <a:off x="448726" y="2482034"/>
            <a:ext cx="1717482" cy="453580"/>
          </a:xfrm>
          <a:prstGeom prst="snip2DiagRect">
            <a:avLst/>
          </a:prstGeom>
          <a:solidFill>
            <a:srgbClr val="FF0000">
              <a:alpha val="50196"/>
            </a:srgbClr>
          </a:solidFill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Interaction page web</a:t>
            </a:r>
          </a:p>
        </p:txBody>
      </p:sp>
      <p:cxnSp>
        <p:nvCxnSpPr>
          <p:cNvPr id="100" name="Connecteur droit avec flèche 99">
            <a:extLst>
              <a:ext uri="{FF2B5EF4-FFF2-40B4-BE49-F238E27FC236}">
                <a16:creationId xmlns:a16="http://schemas.microsoft.com/office/drawing/2014/main" id="{4467C86E-96C5-E34F-86D6-477627FC4593}"/>
              </a:ext>
            </a:extLst>
          </p:cNvPr>
          <p:cNvCxnSpPr>
            <a:cxnSpLocks/>
          </p:cNvCxnSpPr>
          <p:nvPr/>
        </p:nvCxnSpPr>
        <p:spPr>
          <a:xfrm flipV="1">
            <a:off x="2193963" y="2759238"/>
            <a:ext cx="1767739" cy="173969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2" name="Connecteur droit avec flèche 101">
            <a:extLst>
              <a:ext uri="{FF2B5EF4-FFF2-40B4-BE49-F238E27FC236}">
                <a16:creationId xmlns:a16="http://schemas.microsoft.com/office/drawing/2014/main" id="{848A0B01-5490-2543-83AD-098D004B815D}"/>
              </a:ext>
            </a:extLst>
          </p:cNvPr>
          <p:cNvCxnSpPr>
            <a:cxnSpLocks/>
          </p:cNvCxnSpPr>
          <p:nvPr/>
        </p:nvCxnSpPr>
        <p:spPr>
          <a:xfrm flipH="1">
            <a:off x="5165777" y="2027689"/>
            <a:ext cx="1482148" cy="1276705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4" name="Rectangle : avec coins rognés en diagonale 103">
            <a:extLst>
              <a:ext uri="{FF2B5EF4-FFF2-40B4-BE49-F238E27FC236}">
                <a16:creationId xmlns:a16="http://schemas.microsoft.com/office/drawing/2014/main" id="{4AE3439C-C53E-1B4C-BE80-466AB2A8FEE9}"/>
              </a:ext>
            </a:extLst>
          </p:cNvPr>
          <p:cNvSpPr/>
          <p:nvPr/>
        </p:nvSpPr>
        <p:spPr>
          <a:xfrm>
            <a:off x="6642740" y="912411"/>
            <a:ext cx="1717482" cy="471800"/>
          </a:xfrm>
          <a:prstGeom prst="snip2DiagRect">
            <a:avLst/>
          </a:prstGeom>
          <a:solidFill>
            <a:srgbClr val="FF0000">
              <a:alpha val="50196"/>
            </a:srgbClr>
          </a:solidFill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Structure l’info des fichiers texte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279B1AB-7F5D-9A4C-B1EB-B5124B9D37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224" y="2498991"/>
            <a:ext cx="878954" cy="222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6" name="Connecteur droit avec flèche 125">
            <a:extLst>
              <a:ext uri="{FF2B5EF4-FFF2-40B4-BE49-F238E27FC236}">
                <a16:creationId xmlns:a16="http://schemas.microsoft.com/office/drawing/2014/main" id="{CA34AABD-F930-0341-8C1A-25F1DF8724AE}"/>
              </a:ext>
            </a:extLst>
          </p:cNvPr>
          <p:cNvCxnSpPr>
            <a:cxnSpLocks/>
          </p:cNvCxnSpPr>
          <p:nvPr/>
        </p:nvCxnSpPr>
        <p:spPr>
          <a:xfrm flipH="1" flipV="1">
            <a:off x="5082364" y="2675508"/>
            <a:ext cx="1305200" cy="1091812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8" name="Rectangle : avec coins rognés en diagonale 127">
            <a:extLst>
              <a:ext uri="{FF2B5EF4-FFF2-40B4-BE49-F238E27FC236}">
                <a16:creationId xmlns:a16="http://schemas.microsoft.com/office/drawing/2014/main" id="{4358B708-0790-1D43-A26B-60A4083267F9}"/>
              </a:ext>
            </a:extLst>
          </p:cNvPr>
          <p:cNvSpPr/>
          <p:nvPr/>
        </p:nvSpPr>
        <p:spPr>
          <a:xfrm>
            <a:off x="6387564" y="3757401"/>
            <a:ext cx="1660945" cy="506542"/>
          </a:xfrm>
          <a:prstGeom prst="snip2DiagRect">
            <a:avLst/>
          </a:prstGeom>
          <a:solidFill>
            <a:srgbClr val="FF0000">
              <a:alpha val="50196"/>
            </a:srgbClr>
          </a:solidFill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Cherche les dépendances</a:t>
            </a:r>
          </a:p>
        </p:txBody>
      </p:sp>
    </p:spTree>
    <p:extLst>
      <p:ext uri="{BB962C8B-B14F-4D97-AF65-F5344CB8AC3E}">
        <p14:creationId xmlns:p14="http://schemas.microsoft.com/office/powerpoint/2010/main" val="19470875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ZoneTexte 8">
            <a:extLst>
              <a:ext uri="{FF2B5EF4-FFF2-40B4-BE49-F238E27FC236}">
                <a16:creationId xmlns:a16="http://schemas.microsoft.com/office/drawing/2014/main" id="{F710355C-F00A-8143-BEED-4D759329AD3D}"/>
              </a:ext>
            </a:extLst>
          </p:cNvPr>
          <p:cNvSpPr txBox="1"/>
          <p:nvPr/>
        </p:nvSpPr>
        <p:spPr>
          <a:xfrm>
            <a:off x="8364697" y="4468501"/>
            <a:ext cx="3498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B4E14E02-B960-9A44-BC2E-E2680AD7884D}"/>
              </a:ext>
            </a:extLst>
          </p:cNvPr>
          <p:cNvSpPr txBox="1"/>
          <p:nvPr/>
        </p:nvSpPr>
        <p:spPr>
          <a:xfrm>
            <a:off x="7788265" y="4704751"/>
            <a:ext cx="11528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03/09/2021</a:t>
            </a:r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74030C8E-B285-6C4D-A74F-B8F5D1ED3701}"/>
              </a:ext>
            </a:extLst>
          </p:cNvPr>
          <p:cNvSpPr/>
          <p:nvPr/>
        </p:nvSpPr>
        <p:spPr>
          <a:xfrm>
            <a:off x="2023607" y="156921"/>
            <a:ext cx="4731026" cy="582706"/>
          </a:xfrm>
          <a:prstGeom prst="roundRect">
            <a:avLst/>
          </a:prstGeom>
          <a:solidFill>
            <a:srgbClr val="D883FF">
              <a:alpha val="50196"/>
            </a:srgbClr>
          </a:solidFill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fr-FR" sz="2000" b="1">
                <a:solidFill>
                  <a:schemeClr val="bg1"/>
                </a:solidFill>
              </a:rPr>
              <a:t>Technologies utilisées</a:t>
            </a:r>
          </a:p>
        </p:txBody>
      </p:sp>
      <p:sp>
        <p:nvSpPr>
          <p:cNvPr id="21" name="Rectangle : coins arrondis 20">
            <a:extLst>
              <a:ext uri="{FF2B5EF4-FFF2-40B4-BE49-F238E27FC236}">
                <a16:creationId xmlns:a16="http://schemas.microsoft.com/office/drawing/2014/main" id="{E069A892-6E76-8C4F-8BA8-CD5178582AB8}"/>
              </a:ext>
            </a:extLst>
          </p:cNvPr>
          <p:cNvSpPr/>
          <p:nvPr/>
        </p:nvSpPr>
        <p:spPr>
          <a:xfrm>
            <a:off x="3411778" y="1109419"/>
            <a:ext cx="1634684" cy="415572"/>
          </a:xfrm>
          <a:prstGeom prst="roundRect">
            <a:avLst/>
          </a:prstGeom>
          <a:solidFill>
            <a:srgbClr val="FFFFFF">
              <a:alpha val="81176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tx1"/>
                </a:solidFill>
              </a:rPr>
              <a:t>Front - end</a:t>
            </a:r>
          </a:p>
        </p:txBody>
      </p:sp>
      <p:sp>
        <p:nvSpPr>
          <p:cNvPr id="22" name="Rectangle : coins arrondis 21">
            <a:extLst>
              <a:ext uri="{FF2B5EF4-FFF2-40B4-BE49-F238E27FC236}">
                <a16:creationId xmlns:a16="http://schemas.microsoft.com/office/drawing/2014/main" id="{38CCBC7D-0C20-8440-8BFC-B1343C87E2DB}"/>
              </a:ext>
            </a:extLst>
          </p:cNvPr>
          <p:cNvSpPr/>
          <p:nvPr/>
        </p:nvSpPr>
        <p:spPr>
          <a:xfrm>
            <a:off x="3100035" y="1684897"/>
            <a:ext cx="2258170" cy="2783604"/>
          </a:xfrm>
          <a:prstGeom prst="roundRect">
            <a:avLst/>
          </a:prstGeom>
          <a:solidFill>
            <a:srgbClr val="FFFFFF">
              <a:alpha val="81176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t"/>
          <a:lstStyle/>
          <a:p>
            <a:pPr algn="just"/>
            <a:endParaRPr lang="fr-FR" sz="1600" b="1" dirty="0">
              <a:solidFill>
                <a:schemeClr val="tx1"/>
              </a:solidFill>
            </a:endParaRPr>
          </a:p>
        </p:txBody>
      </p:sp>
      <p:pic>
        <p:nvPicPr>
          <p:cNvPr id="23" name="Picture 38">
            <a:extLst>
              <a:ext uri="{FF2B5EF4-FFF2-40B4-BE49-F238E27FC236}">
                <a16:creationId xmlns:a16="http://schemas.microsoft.com/office/drawing/2014/main" id="{9809D1AE-EFA0-BA4A-978E-C789B9D3D2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0061" y="1880769"/>
            <a:ext cx="889034" cy="889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0">
            <a:extLst>
              <a:ext uri="{FF2B5EF4-FFF2-40B4-BE49-F238E27FC236}">
                <a16:creationId xmlns:a16="http://schemas.microsoft.com/office/drawing/2014/main" id="{6B9F6A29-934F-F94A-93B2-45DFC873C1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9120" y="1844481"/>
            <a:ext cx="656008" cy="925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42">
            <a:extLst>
              <a:ext uri="{FF2B5EF4-FFF2-40B4-BE49-F238E27FC236}">
                <a16:creationId xmlns:a16="http://schemas.microsoft.com/office/drawing/2014/main" id="{843BDBFA-D484-A24D-B8D5-A4995E1682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1411" y="3487751"/>
            <a:ext cx="806334" cy="806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44" descr="Free Typescript Flat Icon - Available in SVG, PNG, EPS, AI &amp;amp; Icon fonts">
            <a:extLst>
              <a:ext uri="{FF2B5EF4-FFF2-40B4-BE49-F238E27FC236}">
                <a16:creationId xmlns:a16="http://schemas.microsoft.com/office/drawing/2014/main" id="{EE21DB28-CCF0-C241-BBCB-9D3723BFDD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9120" y="3510537"/>
            <a:ext cx="760761" cy="760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Rectangle : avec coins rognés en diagonale 27">
            <a:extLst>
              <a:ext uri="{FF2B5EF4-FFF2-40B4-BE49-F238E27FC236}">
                <a16:creationId xmlns:a16="http://schemas.microsoft.com/office/drawing/2014/main" id="{36377556-EAB7-3A45-9854-8FA3460D6CC7}"/>
              </a:ext>
            </a:extLst>
          </p:cNvPr>
          <p:cNvSpPr/>
          <p:nvPr/>
        </p:nvSpPr>
        <p:spPr>
          <a:xfrm>
            <a:off x="721595" y="1074285"/>
            <a:ext cx="1717482" cy="1221224"/>
          </a:xfrm>
          <a:prstGeom prst="snip2DiagRect">
            <a:avLst/>
          </a:prstGeom>
          <a:solidFill>
            <a:srgbClr val="FFC000">
              <a:alpha val="50196"/>
            </a:srgbClr>
          </a:solidFill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Langage de balisage permettant de représenter les pages web</a:t>
            </a:r>
          </a:p>
        </p:txBody>
      </p:sp>
      <p:cxnSp>
        <p:nvCxnSpPr>
          <p:cNvPr id="29" name="Connecteur droit avec flèche 28">
            <a:extLst>
              <a:ext uri="{FF2B5EF4-FFF2-40B4-BE49-F238E27FC236}">
                <a16:creationId xmlns:a16="http://schemas.microsoft.com/office/drawing/2014/main" id="{A982780E-A159-224E-8E58-7E81BAAA448A}"/>
              </a:ext>
            </a:extLst>
          </p:cNvPr>
          <p:cNvCxnSpPr>
            <a:cxnSpLocks/>
          </p:cNvCxnSpPr>
          <p:nvPr/>
        </p:nvCxnSpPr>
        <p:spPr>
          <a:xfrm>
            <a:off x="2439077" y="1844481"/>
            <a:ext cx="1077846" cy="318427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Rectangle : avec coins rognés en diagonale 29">
            <a:extLst>
              <a:ext uri="{FF2B5EF4-FFF2-40B4-BE49-F238E27FC236}">
                <a16:creationId xmlns:a16="http://schemas.microsoft.com/office/drawing/2014/main" id="{36C196A5-7CD9-D349-AFAB-F99FF6E76A3E}"/>
              </a:ext>
            </a:extLst>
          </p:cNvPr>
          <p:cNvSpPr/>
          <p:nvPr/>
        </p:nvSpPr>
        <p:spPr>
          <a:xfrm>
            <a:off x="6704923" y="1104062"/>
            <a:ext cx="1717482" cy="1221224"/>
          </a:xfrm>
          <a:prstGeom prst="snip2DiagRect">
            <a:avLst/>
          </a:prstGeom>
          <a:solidFill>
            <a:srgbClr val="FFC000">
              <a:alpha val="50196"/>
            </a:srgbClr>
          </a:solidFill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Langage permettant d’apporter du style à la page web</a:t>
            </a:r>
          </a:p>
        </p:txBody>
      </p:sp>
      <p:cxnSp>
        <p:nvCxnSpPr>
          <p:cNvPr id="31" name="Connecteur droit avec flèche 30">
            <a:extLst>
              <a:ext uri="{FF2B5EF4-FFF2-40B4-BE49-F238E27FC236}">
                <a16:creationId xmlns:a16="http://schemas.microsoft.com/office/drawing/2014/main" id="{88BF54F5-318F-3443-9B30-5CC93385D687}"/>
              </a:ext>
            </a:extLst>
          </p:cNvPr>
          <p:cNvCxnSpPr>
            <a:cxnSpLocks/>
          </p:cNvCxnSpPr>
          <p:nvPr/>
        </p:nvCxnSpPr>
        <p:spPr>
          <a:xfrm flipH="1">
            <a:off x="4919295" y="1771265"/>
            <a:ext cx="1785628" cy="391643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078" name="Picture 6" descr="Angular icon - Free download on Iconfinder">
            <a:extLst>
              <a:ext uri="{FF2B5EF4-FFF2-40B4-BE49-F238E27FC236}">
                <a16:creationId xmlns:a16="http://schemas.microsoft.com/office/drawing/2014/main" id="{BB522A0E-36A4-4A4B-ABA2-55AC1AC5C5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903515" y="2792309"/>
            <a:ext cx="672935" cy="672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Rectangle : avec coins rognés en diagonale 32">
            <a:extLst>
              <a:ext uri="{FF2B5EF4-FFF2-40B4-BE49-F238E27FC236}">
                <a16:creationId xmlns:a16="http://schemas.microsoft.com/office/drawing/2014/main" id="{1970B8B5-0096-1840-98DF-72F1D23B67BC}"/>
              </a:ext>
            </a:extLst>
          </p:cNvPr>
          <p:cNvSpPr/>
          <p:nvPr/>
        </p:nvSpPr>
        <p:spPr>
          <a:xfrm>
            <a:off x="708522" y="3128776"/>
            <a:ext cx="1717482" cy="1353825"/>
          </a:xfrm>
          <a:prstGeom prst="snip2DiagRect">
            <a:avLst/>
          </a:prstGeom>
          <a:solidFill>
            <a:srgbClr val="FFC000">
              <a:alpha val="50196"/>
            </a:srgbClr>
          </a:solidFill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Environnement de développement intégré des logiciels informatiques</a:t>
            </a:r>
          </a:p>
        </p:txBody>
      </p:sp>
      <p:sp>
        <p:nvSpPr>
          <p:cNvPr id="34" name="Rectangle : avec coins rognés en diagonale 33">
            <a:extLst>
              <a:ext uri="{FF2B5EF4-FFF2-40B4-BE49-F238E27FC236}">
                <a16:creationId xmlns:a16="http://schemas.microsoft.com/office/drawing/2014/main" id="{93877788-6604-364B-AB4E-81ECFACEE407}"/>
              </a:ext>
            </a:extLst>
          </p:cNvPr>
          <p:cNvSpPr/>
          <p:nvPr/>
        </p:nvSpPr>
        <p:spPr>
          <a:xfrm>
            <a:off x="6754633" y="3133493"/>
            <a:ext cx="1717482" cy="1221224"/>
          </a:xfrm>
          <a:prstGeom prst="snip2DiagRect">
            <a:avLst/>
          </a:prstGeom>
          <a:solidFill>
            <a:srgbClr val="FFC000">
              <a:alpha val="50196"/>
            </a:srgbClr>
          </a:solidFill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Langage qui améliore et sécurise le JavaScript</a:t>
            </a:r>
          </a:p>
        </p:txBody>
      </p:sp>
      <p:cxnSp>
        <p:nvCxnSpPr>
          <p:cNvPr id="35" name="Connecteur droit avec flèche 34">
            <a:extLst>
              <a:ext uri="{FF2B5EF4-FFF2-40B4-BE49-F238E27FC236}">
                <a16:creationId xmlns:a16="http://schemas.microsoft.com/office/drawing/2014/main" id="{7477C7CB-DD1E-B949-A769-1FA2DB2C250E}"/>
              </a:ext>
            </a:extLst>
          </p:cNvPr>
          <p:cNvCxnSpPr>
            <a:cxnSpLocks/>
          </p:cNvCxnSpPr>
          <p:nvPr/>
        </p:nvCxnSpPr>
        <p:spPr>
          <a:xfrm flipV="1">
            <a:off x="2436238" y="3931761"/>
            <a:ext cx="1080685" cy="20311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Connecteur droit avec flèche 36">
            <a:extLst>
              <a:ext uri="{FF2B5EF4-FFF2-40B4-BE49-F238E27FC236}">
                <a16:creationId xmlns:a16="http://schemas.microsoft.com/office/drawing/2014/main" id="{F3959835-C8D9-D648-B7C8-7C79AB3330B6}"/>
              </a:ext>
            </a:extLst>
          </p:cNvPr>
          <p:cNvCxnSpPr>
            <a:cxnSpLocks/>
            <a:stCxn id="34" idx="2"/>
          </p:cNvCxnSpPr>
          <p:nvPr/>
        </p:nvCxnSpPr>
        <p:spPr>
          <a:xfrm flipH="1">
            <a:off x="5041053" y="3744105"/>
            <a:ext cx="1713580" cy="61583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64886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ZoneTexte 8">
            <a:extLst>
              <a:ext uri="{FF2B5EF4-FFF2-40B4-BE49-F238E27FC236}">
                <a16:creationId xmlns:a16="http://schemas.microsoft.com/office/drawing/2014/main" id="{F710355C-F00A-8143-BEED-4D759329AD3D}"/>
              </a:ext>
            </a:extLst>
          </p:cNvPr>
          <p:cNvSpPr txBox="1"/>
          <p:nvPr/>
        </p:nvSpPr>
        <p:spPr>
          <a:xfrm>
            <a:off x="8364697" y="4468501"/>
            <a:ext cx="3498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B4E14E02-B960-9A44-BC2E-E2680AD7884D}"/>
              </a:ext>
            </a:extLst>
          </p:cNvPr>
          <p:cNvSpPr txBox="1"/>
          <p:nvPr/>
        </p:nvSpPr>
        <p:spPr>
          <a:xfrm>
            <a:off x="7788265" y="4704751"/>
            <a:ext cx="11528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03/09/2021</a:t>
            </a:r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74030C8E-B285-6C4D-A74F-B8F5D1ED3701}"/>
              </a:ext>
            </a:extLst>
          </p:cNvPr>
          <p:cNvSpPr/>
          <p:nvPr/>
        </p:nvSpPr>
        <p:spPr>
          <a:xfrm>
            <a:off x="2023607" y="156921"/>
            <a:ext cx="4731026" cy="582706"/>
          </a:xfrm>
          <a:prstGeom prst="roundRect">
            <a:avLst/>
          </a:prstGeom>
          <a:solidFill>
            <a:srgbClr val="D883FF">
              <a:alpha val="50196"/>
            </a:srgbClr>
          </a:solidFill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fr-FR" sz="2000" b="1">
                <a:solidFill>
                  <a:schemeClr val="bg1"/>
                </a:solidFill>
              </a:rPr>
              <a:t>Technologies utilisées</a:t>
            </a:r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5C32F15F-1A03-7E4A-A93B-CC8C5585B2E7}"/>
              </a:ext>
            </a:extLst>
          </p:cNvPr>
          <p:cNvSpPr/>
          <p:nvPr/>
        </p:nvSpPr>
        <p:spPr>
          <a:xfrm>
            <a:off x="3492727" y="1136987"/>
            <a:ext cx="1946427" cy="415572"/>
          </a:xfrm>
          <a:prstGeom prst="roundRect">
            <a:avLst/>
          </a:prstGeom>
          <a:solidFill>
            <a:srgbClr val="FFFFFF">
              <a:alpha val="81176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tx1"/>
                </a:solidFill>
              </a:rPr>
              <a:t>Gestion de projet</a:t>
            </a:r>
          </a:p>
        </p:txBody>
      </p:sp>
      <p:sp>
        <p:nvSpPr>
          <p:cNvPr id="16" name="Rectangle : coins arrondis 15">
            <a:extLst>
              <a:ext uri="{FF2B5EF4-FFF2-40B4-BE49-F238E27FC236}">
                <a16:creationId xmlns:a16="http://schemas.microsoft.com/office/drawing/2014/main" id="{7D3A2851-474E-C84A-BD93-9DA870988C9F}"/>
              </a:ext>
            </a:extLst>
          </p:cNvPr>
          <p:cNvSpPr/>
          <p:nvPr/>
        </p:nvSpPr>
        <p:spPr>
          <a:xfrm>
            <a:off x="3336857" y="1684897"/>
            <a:ext cx="2258170" cy="2783604"/>
          </a:xfrm>
          <a:prstGeom prst="roundRect">
            <a:avLst/>
          </a:prstGeom>
          <a:solidFill>
            <a:srgbClr val="FFFFFF">
              <a:alpha val="81176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t"/>
          <a:lstStyle/>
          <a:p>
            <a:pPr algn="just"/>
            <a:endParaRPr lang="fr-FR" sz="1600" b="1" dirty="0">
              <a:solidFill>
                <a:schemeClr val="tx1"/>
              </a:solidFill>
            </a:endParaRPr>
          </a:p>
        </p:txBody>
      </p:sp>
      <p:pic>
        <p:nvPicPr>
          <p:cNvPr id="17" name="Picture 50" descr="Store | GitKraken">
            <a:extLst>
              <a:ext uri="{FF2B5EF4-FFF2-40B4-BE49-F238E27FC236}">
                <a16:creationId xmlns:a16="http://schemas.microsoft.com/office/drawing/2014/main" id="{478F3539-C1F2-924D-941D-CB78E33A03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4416" y="1887229"/>
            <a:ext cx="806334" cy="806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54" descr="Discord Logo - Télécharger PNG et vecteur">
            <a:extLst>
              <a:ext uri="{FF2B5EF4-FFF2-40B4-BE49-F238E27FC236}">
                <a16:creationId xmlns:a16="http://schemas.microsoft.com/office/drawing/2014/main" id="{83D687DA-0321-244A-8604-51DE574959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8962" y="2903776"/>
            <a:ext cx="694521" cy="694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64" descr="Zoom Logo PNG - Meeting Zoom icon Download - Free Transparent PNG Logos">
            <a:extLst>
              <a:ext uri="{FF2B5EF4-FFF2-40B4-BE49-F238E27FC236}">
                <a16:creationId xmlns:a16="http://schemas.microsoft.com/office/drawing/2014/main" id="{61225EFC-9E37-7B4A-B58D-8083110C51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4661" y="2800292"/>
            <a:ext cx="1014338" cy="964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52" descr="GitHub Logo - Marques et logos: histoire et signification | PNG">
            <a:extLst>
              <a:ext uri="{FF2B5EF4-FFF2-40B4-BE49-F238E27FC236}">
                <a16:creationId xmlns:a16="http://schemas.microsoft.com/office/drawing/2014/main" id="{69629643-75DB-CC4F-BA23-D30128BA6B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2189" y="1917208"/>
            <a:ext cx="1296904" cy="733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62" descr="Free Trello Flat Icon - Available in SVG, PNG, EPS, AI &amp;amp; Icon fonts">
            <a:extLst>
              <a:ext uri="{FF2B5EF4-FFF2-40B4-BE49-F238E27FC236}">
                <a16:creationId xmlns:a16="http://schemas.microsoft.com/office/drawing/2014/main" id="{A5EA8B08-E6D3-444E-BEB3-5CB7DEB97B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8096" y="3599495"/>
            <a:ext cx="1021926" cy="1021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 : avec coins rognés en diagonale 21">
            <a:extLst>
              <a:ext uri="{FF2B5EF4-FFF2-40B4-BE49-F238E27FC236}">
                <a16:creationId xmlns:a16="http://schemas.microsoft.com/office/drawing/2014/main" id="{6942B936-7C13-1843-96D7-105B9F2E1410}"/>
              </a:ext>
            </a:extLst>
          </p:cNvPr>
          <p:cNvSpPr/>
          <p:nvPr/>
        </p:nvSpPr>
        <p:spPr>
          <a:xfrm>
            <a:off x="1008077" y="1081039"/>
            <a:ext cx="1717482" cy="2121305"/>
          </a:xfrm>
          <a:prstGeom prst="snip2DiagRect">
            <a:avLst/>
          </a:prstGeom>
          <a:solidFill>
            <a:srgbClr val="00B0F0">
              <a:alpha val="50196"/>
            </a:srgbClr>
          </a:solidFill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Logiciel permettant de stocker et partager des programmes entre collaborateurs durant un projet</a:t>
            </a:r>
          </a:p>
        </p:txBody>
      </p:sp>
      <p:sp>
        <p:nvSpPr>
          <p:cNvPr id="27" name="Rectangle : avec coins rognés en diagonale 26">
            <a:extLst>
              <a:ext uri="{FF2B5EF4-FFF2-40B4-BE49-F238E27FC236}">
                <a16:creationId xmlns:a16="http://schemas.microsoft.com/office/drawing/2014/main" id="{195F34A6-4053-9A4B-9A87-F612E2B0C290}"/>
              </a:ext>
            </a:extLst>
          </p:cNvPr>
          <p:cNvSpPr/>
          <p:nvPr/>
        </p:nvSpPr>
        <p:spPr>
          <a:xfrm>
            <a:off x="6487950" y="1938740"/>
            <a:ext cx="1717482" cy="885207"/>
          </a:xfrm>
          <a:prstGeom prst="snip2DiagRect">
            <a:avLst/>
          </a:prstGeom>
          <a:solidFill>
            <a:srgbClr val="00B0F0">
              <a:alpha val="50196"/>
            </a:srgbClr>
          </a:solidFill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Visioconférence &amp; discussion du groupe  </a:t>
            </a:r>
          </a:p>
        </p:txBody>
      </p:sp>
      <p:cxnSp>
        <p:nvCxnSpPr>
          <p:cNvPr id="4" name="Connecteur droit avec flèche 3">
            <a:extLst>
              <a:ext uri="{FF2B5EF4-FFF2-40B4-BE49-F238E27FC236}">
                <a16:creationId xmlns:a16="http://schemas.microsoft.com/office/drawing/2014/main" id="{41A9AD44-0BE5-D246-B760-77517AFB0029}"/>
              </a:ext>
            </a:extLst>
          </p:cNvPr>
          <p:cNvCxnSpPr/>
          <p:nvPr/>
        </p:nvCxnSpPr>
        <p:spPr>
          <a:xfrm>
            <a:off x="4298157" y="2281143"/>
            <a:ext cx="475015" cy="0"/>
          </a:xfrm>
          <a:prstGeom prst="straightConnector1">
            <a:avLst/>
          </a:prstGeom>
          <a:ln w="31750">
            <a:solidFill>
              <a:schemeClr val="tx1">
                <a:alpha val="98000"/>
              </a:schemeClr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Connecteur droit avec flèche 45">
            <a:extLst>
              <a:ext uri="{FF2B5EF4-FFF2-40B4-BE49-F238E27FC236}">
                <a16:creationId xmlns:a16="http://schemas.microsoft.com/office/drawing/2014/main" id="{2DFF1CAA-87C7-4745-B2AF-225FA1EEE863}"/>
              </a:ext>
            </a:extLst>
          </p:cNvPr>
          <p:cNvCxnSpPr/>
          <p:nvPr/>
        </p:nvCxnSpPr>
        <p:spPr>
          <a:xfrm>
            <a:off x="4317035" y="3202344"/>
            <a:ext cx="475015" cy="0"/>
          </a:xfrm>
          <a:prstGeom prst="straightConnector1">
            <a:avLst/>
          </a:prstGeom>
          <a:ln w="31750">
            <a:solidFill>
              <a:schemeClr val="tx1">
                <a:alpha val="98000"/>
              </a:schemeClr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Connecteur droit avec flèche 58">
            <a:extLst>
              <a:ext uri="{FF2B5EF4-FFF2-40B4-BE49-F238E27FC236}">
                <a16:creationId xmlns:a16="http://schemas.microsoft.com/office/drawing/2014/main" id="{48254537-B06E-574D-A003-ECEF6AB98515}"/>
              </a:ext>
            </a:extLst>
          </p:cNvPr>
          <p:cNvCxnSpPr>
            <a:cxnSpLocks/>
          </p:cNvCxnSpPr>
          <p:nvPr/>
        </p:nvCxnSpPr>
        <p:spPr>
          <a:xfrm flipH="1">
            <a:off x="5266283" y="3849777"/>
            <a:ext cx="1172508" cy="159775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Rectangle : avec coins rognés en diagonale 60">
            <a:extLst>
              <a:ext uri="{FF2B5EF4-FFF2-40B4-BE49-F238E27FC236}">
                <a16:creationId xmlns:a16="http://schemas.microsoft.com/office/drawing/2014/main" id="{A155546C-795F-884B-BE1B-E537BB0121F3}"/>
              </a:ext>
            </a:extLst>
          </p:cNvPr>
          <p:cNvSpPr/>
          <p:nvPr/>
        </p:nvSpPr>
        <p:spPr>
          <a:xfrm>
            <a:off x="6487950" y="3307275"/>
            <a:ext cx="1717482" cy="643259"/>
          </a:xfrm>
          <a:prstGeom prst="snip2DiagRect">
            <a:avLst/>
          </a:prstGeom>
          <a:solidFill>
            <a:srgbClr val="00B0F0">
              <a:alpha val="50196"/>
            </a:srgbClr>
          </a:solidFill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Planification gestion de projet</a:t>
            </a:r>
          </a:p>
        </p:txBody>
      </p:sp>
      <p:pic>
        <p:nvPicPr>
          <p:cNvPr id="4098" name="Picture 2" descr="Slack - Free social media icons">
            <a:extLst>
              <a:ext uri="{FF2B5EF4-FFF2-40B4-BE49-F238E27FC236}">
                <a16:creationId xmlns:a16="http://schemas.microsoft.com/office/drawing/2014/main" id="{0E3F09F1-A8E6-C14C-BC95-E19543DE86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4998" y="3739587"/>
            <a:ext cx="582706" cy="582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101" name="Connecteur droit avec flèche 4100">
            <a:extLst>
              <a:ext uri="{FF2B5EF4-FFF2-40B4-BE49-F238E27FC236}">
                <a16:creationId xmlns:a16="http://schemas.microsoft.com/office/drawing/2014/main" id="{51C5BE63-396E-1246-AF48-8FEAE0CA57BC}"/>
              </a:ext>
            </a:extLst>
          </p:cNvPr>
          <p:cNvCxnSpPr>
            <a:cxnSpLocks/>
          </p:cNvCxnSpPr>
          <p:nvPr/>
        </p:nvCxnSpPr>
        <p:spPr>
          <a:xfrm flipV="1">
            <a:off x="4535664" y="2291511"/>
            <a:ext cx="0" cy="532436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05" name="Connecteur droit 4104">
            <a:extLst>
              <a:ext uri="{FF2B5EF4-FFF2-40B4-BE49-F238E27FC236}">
                <a16:creationId xmlns:a16="http://schemas.microsoft.com/office/drawing/2014/main" id="{5B69490C-C674-9F40-9A3B-D295B7CA7AB6}"/>
              </a:ext>
            </a:extLst>
          </p:cNvPr>
          <p:cNvCxnSpPr>
            <a:cxnSpLocks/>
          </p:cNvCxnSpPr>
          <p:nvPr/>
        </p:nvCxnSpPr>
        <p:spPr>
          <a:xfrm>
            <a:off x="2725559" y="2823947"/>
            <a:ext cx="1828983" cy="0"/>
          </a:xfrm>
          <a:prstGeom prst="line">
            <a:avLst/>
          </a:prstGeom>
          <a:ln w="317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Connecteur droit avec flèche 73">
            <a:extLst>
              <a:ext uri="{FF2B5EF4-FFF2-40B4-BE49-F238E27FC236}">
                <a16:creationId xmlns:a16="http://schemas.microsoft.com/office/drawing/2014/main" id="{792F8FDD-B4B1-814A-A844-0ED681169D3F}"/>
              </a:ext>
            </a:extLst>
          </p:cNvPr>
          <p:cNvCxnSpPr>
            <a:cxnSpLocks/>
          </p:cNvCxnSpPr>
          <p:nvPr/>
        </p:nvCxnSpPr>
        <p:spPr>
          <a:xfrm>
            <a:off x="4629582" y="2728220"/>
            <a:ext cx="0" cy="474124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Connecteur droit 75">
            <a:extLst>
              <a:ext uri="{FF2B5EF4-FFF2-40B4-BE49-F238E27FC236}">
                <a16:creationId xmlns:a16="http://schemas.microsoft.com/office/drawing/2014/main" id="{12291026-F915-374A-BEEB-20262563E954}"/>
              </a:ext>
            </a:extLst>
          </p:cNvPr>
          <p:cNvCxnSpPr>
            <a:cxnSpLocks/>
          </p:cNvCxnSpPr>
          <p:nvPr/>
        </p:nvCxnSpPr>
        <p:spPr>
          <a:xfrm>
            <a:off x="4623050" y="2728220"/>
            <a:ext cx="1924256" cy="0"/>
          </a:xfrm>
          <a:prstGeom prst="line">
            <a:avLst/>
          </a:prstGeom>
          <a:ln w="317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9" name="Rectangle : avec coins rognés en diagonale 78">
            <a:extLst>
              <a:ext uri="{FF2B5EF4-FFF2-40B4-BE49-F238E27FC236}">
                <a16:creationId xmlns:a16="http://schemas.microsoft.com/office/drawing/2014/main" id="{52454F48-956A-E24B-AF28-201E338FECD3}"/>
              </a:ext>
            </a:extLst>
          </p:cNvPr>
          <p:cNvSpPr/>
          <p:nvPr/>
        </p:nvSpPr>
        <p:spPr>
          <a:xfrm>
            <a:off x="1018735" y="3419202"/>
            <a:ext cx="1717482" cy="643259"/>
          </a:xfrm>
          <a:prstGeom prst="snip2DiagRect">
            <a:avLst/>
          </a:prstGeom>
          <a:solidFill>
            <a:srgbClr val="00B0F0">
              <a:alpha val="50196"/>
            </a:srgbClr>
          </a:solidFill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Transfert de documents</a:t>
            </a:r>
          </a:p>
        </p:txBody>
      </p:sp>
      <p:cxnSp>
        <p:nvCxnSpPr>
          <p:cNvPr id="80" name="Connecteur droit avec flèche 79">
            <a:extLst>
              <a:ext uri="{FF2B5EF4-FFF2-40B4-BE49-F238E27FC236}">
                <a16:creationId xmlns:a16="http://schemas.microsoft.com/office/drawing/2014/main" id="{817D3114-D7EA-5649-BEAD-4A903077464D}"/>
              </a:ext>
            </a:extLst>
          </p:cNvPr>
          <p:cNvCxnSpPr>
            <a:cxnSpLocks/>
            <a:stCxn id="79" idx="0"/>
          </p:cNvCxnSpPr>
          <p:nvPr/>
        </p:nvCxnSpPr>
        <p:spPr>
          <a:xfrm>
            <a:off x="2736217" y="3740832"/>
            <a:ext cx="927076" cy="208657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44646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 : coins arrondis 17">
            <a:extLst>
              <a:ext uri="{FF2B5EF4-FFF2-40B4-BE49-F238E27FC236}">
                <a16:creationId xmlns:a16="http://schemas.microsoft.com/office/drawing/2014/main" id="{CF95F386-7432-4AB6-A559-A3216A6B3684}"/>
              </a:ext>
            </a:extLst>
          </p:cNvPr>
          <p:cNvSpPr/>
          <p:nvPr/>
        </p:nvSpPr>
        <p:spPr>
          <a:xfrm>
            <a:off x="2023176" y="156271"/>
            <a:ext cx="4731026" cy="582706"/>
          </a:xfrm>
          <a:prstGeom prst="roundRect">
            <a:avLst/>
          </a:prstGeom>
          <a:solidFill>
            <a:srgbClr val="FF9300">
              <a:alpha val="50980"/>
            </a:srgbClr>
          </a:solidFill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>
                <a:solidFill>
                  <a:schemeClr val="bg1"/>
                </a:solidFill>
              </a:rPr>
              <a:t>Présentation de l’application</a:t>
            </a:r>
          </a:p>
        </p:txBody>
      </p:sp>
      <p:sp>
        <p:nvSpPr>
          <p:cNvPr id="2" name="Rectangle : coins arrondis 11">
            <a:extLst>
              <a:ext uri="{FF2B5EF4-FFF2-40B4-BE49-F238E27FC236}">
                <a16:creationId xmlns:a16="http://schemas.microsoft.com/office/drawing/2014/main" id="{6C2B2121-C9D5-4153-A679-ADB25E4D7353}"/>
              </a:ext>
            </a:extLst>
          </p:cNvPr>
          <p:cNvSpPr/>
          <p:nvPr/>
        </p:nvSpPr>
        <p:spPr>
          <a:xfrm>
            <a:off x="1266076" y="2024794"/>
            <a:ext cx="5913745" cy="702909"/>
          </a:xfrm>
          <a:prstGeom prst="roundRect">
            <a:avLst/>
          </a:prstGeom>
          <a:solidFill>
            <a:srgbClr val="FFFFFF">
              <a:alpha val="81176"/>
            </a:srgbClr>
          </a:solidFill>
          <a:ln>
            <a:solidFill>
              <a:srgbClr val="FF93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endParaRPr lang="fr-FR" sz="1600" b="1">
              <a:solidFill>
                <a:schemeClr val="tx1"/>
              </a:solidFill>
              <a:cs typeface="Arial"/>
            </a:endParaRPr>
          </a:p>
          <a:p>
            <a:pPr algn="ctr"/>
            <a:r>
              <a:rPr lang="fr-FR" sz="1600" b="1">
                <a:solidFill>
                  <a:schemeClr val="tx1"/>
                </a:solidFill>
                <a:cs typeface="Arial"/>
              </a:rPr>
              <a:t>Image : Page d'accueil de note site</a:t>
            </a:r>
            <a:endParaRPr lang="fr-FR">
              <a:solidFill>
                <a:schemeClr val="tx1"/>
              </a:solidFill>
            </a:endParaRPr>
          </a:p>
          <a:p>
            <a:pPr algn="ctr"/>
            <a:endParaRPr lang="fr-FR" sz="1600" b="1">
              <a:solidFill>
                <a:schemeClr val="tx1"/>
              </a:solidFill>
              <a:cs typeface="Arial"/>
            </a:endParaRP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9FFF1055-D95C-3347-8C66-A2DBB6428774}"/>
              </a:ext>
            </a:extLst>
          </p:cNvPr>
          <p:cNvSpPr txBox="1"/>
          <p:nvPr/>
        </p:nvSpPr>
        <p:spPr>
          <a:xfrm>
            <a:off x="8364696" y="4346713"/>
            <a:ext cx="3498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DFFB6F26-11BB-544F-90D5-FE286F3EBED5}"/>
              </a:ext>
            </a:extLst>
          </p:cNvPr>
          <p:cNvSpPr txBox="1"/>
          <p:nvPr/>
        </p:nvSpPr>
        <p:spPr>
          <a:xfrm>
            <a:off x="7788264" y="4607000"/>
            <a:ext cx="11528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03/09/2021</a:t>
            </a:r>
          </a:p>
        </p:txBody>
      </p:sp>
    </p:spTree>
    <p:extLst>
      <p:ext uri="{BB962C8B-B14F-4D97-AF65-F5344CB8AC3E}">
        <p14:creationId xmlns:p14="http://schemas.microsoft.com/office/powerpoint/2010/main" val="621246975"/>
      </p:ext>
    </p:extLst>
  </p:cSld>
  <p:clrMapOvr>
    <a:masterClrMapping/>
  </p:clrMapOvr>
</p:sld>
</file>

<file path=ppt/theme/theme1.xml><?xml version="1.0" encoding="utf-8"?>
<a:theme xmlns:a="http://schemas.openxmlformats.org/drawingml/2006/main" name="Inspirational green presentation by Slidesgo">
  <a:themeElements>
    <a:clrScheme name="Simple Light">
      <a:dk1>
        <a:srgbClr val="000D06"/>
      </a:dk1>
      <a:lt1>
        <a:srgbClr val="FFFFFF"/>
      </a:lt1>
      <a:dk2>
        <a:srgbClr val="012615"/>
      </a:dk2>
      <a:lt2>
        <a:srgbClr val="014023"/>
      </a:lt2>
      <a:accent1>
        <a:srgbClr val="05A66B"/>
      </a:accent1>
      <a:accent2>
        <a:srgbClr val="02734A"/>
      </a:accent2>
      <a:accent3>
        <a:srgbClr val="6AA84F"/>
      </a:accent3>
      <a:accent4>
        <a:srgbClr val="B6D7A8"/>
      </a:accent4>
      <a:accent5>
        <a:srgbClr val="1C8662"/>
      </a:accent5>
      <a:accent6>
        <a:srgbClr val="5DB125"/>
      </a:accent6>
      <a:hlink>
        <a:srgbClr val="6AA84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1274</TotalTime>
  <Words>546</Words>
  <Application>Microsoft Macintosh PowerPoint</Application>
  <PresentationFormat>Affichage à l'écran (16:9)</PresentationFormat>
  <Paragraphs>192</Paragraphs>
  <Slides>15</Slides>
  <Notes>15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15</vt:i4>
      </vt:variant>
    </vt:vector>
  </HeadingPairs>
  <TitlesOfParts>
    <vt:vector size="22" baseType="lpstr">
      <vt:lpstr>Brush Script MT</vt:lpstr>
      <vt:lpstr>Arial</vt:lpstr>
      <vt:lpstr>Wingdings</vt:lpstr>
      <vt:lpstr>Source Serif Pro</vt:lpstr>
      <vt:lpstr>Open Sans</vt:lpstr>
      <vt:lpstr>Times New Roman</vt:lpstr>
      <vt:lpstr>Inspirational green presentation by Slidesgo</vt:lpstr>
      <vt:lpstr>Soutenance Projet final 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Titre du projet </dc:title>
  <cp:lastModifiedBy>BENBELLA Samir</cp:lastModifiedBy>
  <cp:revision>6</cp:revision>
  <dcterms:modified xsi:type="dcterms:W3CDTF">2021-09-02T21:06:01Z</dcterms:modified>
</cp:coreProperties>
</file>